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
  </p:sldMasterIdLst>
  <p:sldIdLst>
    <p:sldId id="256" r:id="rId4"/>
    <p:sldId id="262" r:id="rId5"/>
    <p:sldId id="257" r:id="rId6"/>
    <p:sldId id="258" r:id="rId7"/>
    <p:sldId id="259" r:id="rId8"/>
    <p:sldId id="260"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FC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CBEE6B-BB0A-FABE-E6BE-9CF6FBF32C5D}" v="20" dt="2024-09-04T00:40:05.827"/>
    <p1510:client id="{23FD8481-5ED6-886F-E4E2-E1D9C0592644}" v="1" dt="2024-09-03T16:35:41.395"/>
    <p1510:client id="{2FECB73F-DC15-085D-92FD-B2130EE4D280}" v="42" dt="2024-09-04T12:03:45.862"/>
    <p1510:client id="{341F1B80-BF8B-86EE-D0C1-F28D266D4999}" v="110" dt="2024-09-04T12:24:33.390"/>
    <p1510:client id="{98F2E078-06F9-5BA4-E813-B801B0B0CADC}" v="942" dt="2024-09-04T00:31:30.8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theme" Target="theme/theme1.xml"/><Relationship Id="rId3" Type="http://schemas.openxmlformats.org/officeDocument/2006/relationships/slideMaster" Target="slideMasters/slideMaster1.xml"/><Relationship Id="rId7" Type="http://schemas.openxmlformats.org/officeDocument/2006/relationships/slide" Target="slides/slide4.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presProps" Target="presProps.xml"/><Relationship Id="rId5" Type="http://schemas.openxmlformats.org/officeDocument/2006/relationships/slide" Target="slides/slide2.xml"/><Relationship Id="rId15" Type="http://schemas.microsoft.com/office/2015/10/relationships/revisionInfo" Target="revisionInfo.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tableStyles" Target="tableStyles.xml"/></Relationships>
</file>

<file path=ppt/media/image1.jpeg>
</file>

<file path=ppt/media/image2.png>
</file>

<file path=ppt/media/image3.jpeg>
</file>

<file path=ppt/media/image4.jpe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9/4/2024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9/4/2024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9/4/2024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9/4/2024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9/4/2024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ark blue technology and high tech abstract background 693934 Vector ...">
            <a:extLst>
              <a:ext uri="{FF2B5EF4-FFF2-40B4-BE49-F238E27FC236}">
                <a16:creationId xmlns:a16="http://schemas.microsoft.com/office/drawing/2014/main" id="{580EE5F8-48E0-B41A-834C-38FAB21A2481}"/>
              </a:ext>
            </a:extLst>
          </p:cNvPr>
          <p:cNvPicPr>
            <a:picLocks noChangeAspect="1"/>
          </p:cNvPicPr>
          <p:nvPr/>
        </p:nvPicPr>
        <p:blipFill>
          <a:blip r:embed="rId4"/>
          <a:srcRect r="43600" b="-1"/>
          <a:stretch/>
        </p:blipFill>
        <p:spPr>
          <a:xfrm>
            <a:off x="1" y="10"/>
            <a:ext cx="9669642" cy="6857990"/>
          </a:xfrm>
          <a:prstGeom prst="rect">
            <a:avLst/>
          </a:prstGeom>
        </p:spPr>
      </p:pic>
      <p:sp>
        <p:nvSpPr>
          <p:cNvPr id="11" name="Rectangle 10">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620000">
            <a:off x="652997" y="2045599"/>
            <a:ext cx="3445765" cy="3692028"/>
          </a:xfrm>
          <a:noFill/>
        </p:spPr>
        <p:txBody>
          <a:bodyPr vert="horz" lIns="91440" tIns="45720" rIns="91440" bIns="45720" rtlCol="0" anchor="t">
            <a:noAutofit/>
          </a:bodyPr>
          <a:lstStyle/>
          <a:p>
            <a:r>
              <a:rPr lang="en-US" sz="7200">
                <a:latin typeface="Rastanty Cortez"/>
              </a:rPr>
              <a:t>Internet</a:t>
            </a:r>
            <a:br>
              <a:rPr lang="en-US" sz="7200">
                <a:latin typeface="Rastanty Cortez"/>
              </a:rPr>
            </a:br>
            <a:r>
              <a:rPr lang="en-US" sz="7200">
                <a:latin typeface="Rastanty Cortez"/>
              </a:rPr>
              <a:t>Speed Test</a:t>
            </a:r>
            <a:br>
              <a:rPr lang="en-US" sz="7200">
                <a:latin typeface="Rastanty Cortez"/>
              </a:rPr>
            </a:br>
            <a:endParaRPr lang="en-US" sz="7200">
              <a:latin typeface="Rastanty Cortez"/>
            </a:endParaRPr>
          </a:p>
        </p:txBody>
      </p:sp>
      <p:sp>
        <p:nvSpPr>
          <p:cNvPr id="3" name="Subtitle 2"/>
          <p:cNvSpPr>
            <a:spLocks noGrp="1"/>
          </p:cNvSpPr>
          <p:nvPr>
            <p:ph type="subTitle" idx="1"/>
          </p:nvPr>
        </p:nvSpPr>
        <p:spPr>
          <a:xfrm>
            <a:off x="8149504" y="493217"/>
            <a:ext cx="3638455" cy="4445291"/>
          </a:xfrm>
          <a:noFill/>
        </p:spPr>
        <p:txBody>
          <a:bodyPr vert="horz" lIns="91440" tIns="45720" rIns="91440" bIns="45720" rtlCol="0" anchor="t">
            <a:normAutofit/>
          </a:bodyPr>
          <a:lstStyle/>
          <a:p>
            <a:r>
              <a:rPr lang="en-US" sz="3600">
                <a:latin typeface="Verdana Pro"/>
              </a:rPr>
              <a:t>Average internet speed of the...</a:t>
            </a:r>
            <a:endParaRPr lang="en-US">
              <a:latin typeface="Aptos" panose="020B0004020202020204"/>
            </a:endParaRPr>
          </a:p>
          <a:p>
            <a:r>
              <a:rPr lang="en-US" sz="4800">
                <a:latin typeface="Verdana Pro"/>
              </a:rPr>
              <a:t> </a:t>
            </a:r>
            <a:br>
              <a:rPr lang="en-US" sz="4800">
                <a:latin typeface="Verdana Pro"/>
              </a:rPr>
            </a:br>
            <a:r>
              <a:rPr lang="en-US" sz="4800">
                <a:latin typeface="Verdana Pro"/>
              </a:rPr>
              <a:t>Cohort </a:t>
            </a:r>
            <a:endParaRPr lang="en-US">
              <a:solidFill>
                <a:srgbClr val="000000"/>
              </a:solidFill>
              <a:latin typeface="Aptos" panose="020B0004020202020204"/>
            </a:endParaRPr>
          </a:p>
          <a:p>
            <a:r>
              <a:rPr lang="en-US" sz="3200">
                <a:solidFill>
                  <a:srgbClr val="FF0000"/>
                </a:solidFill>
                <a:latin typeface="Verdana Pro"/>
              </a:rPr>
              <a:t>vs</a:t>
            </a:r>
            <a:endParaRPr lang="en-US" sz="3200">
              <a:solidFill>
                <a:srgbClr val="000000"/>
              </a:solidFill>
              <a:latin typeface="Aptos" panose="020B0004020202020204"/>
            </a:endParaRPr>
          </a:p>
          <a:p>
            <a:r>
              <a:rPr lang="en-US" sz="4800">
                <a:solidFill>
                  <a:srgbClr val="FF0000"/>
                </a:solidFill>
                <a:latin typeface="Verdana Pro"/>
              </a:rPr>
              <a:t> </a:t>
            </a:r>
            <a:r>
              <a:rPr lang="en-US" sz="4800">
                <a:latin typeface="Verdana Pro"/>
              </a:rPr>
              <a:t>UK</a:t>
            </a:r>
            <a:endParaRPr lang="en-US"/>
          </a:p>
          <a:p>
            <a:pPr algn="l"/>
            <a:endParaRPr lang="en-US" sz="3200">
              <a:latin typeface="Rastanty Cortez"/>
            </a:endParaRPr>
          </a:p>
          <a:p>
            <a:pPr algn="l"/>
            <a:endParaRPr lang="en-US" sz="3200">
              <a:latin typeface="Rastanty Cortez"/>
            </a:endParaRPr>
          </a:p>
        </p:txBody>
      </p:sp>
      <p:sp>
        <p:nvSpPr>
          <p:cNvPr id="7" name="Subtitle 2">
            <a:extLst>
              <a:ext uri="{FF2B5EF4-FFF2-40B4-BE49-F238E27FC236}">
                <a16:creationId xmlns:a16="http://schemas.microsoft.com/office/drawing/2014/main" id="{0BF5B8C7-EAD3-5C51-BF44-426DFF93A1F2}"/>
              </a:ext>
            </a:extLst>
          </p:cNvPr>
          <p:cNvSpPr txBox="1">
            <a:spLocks/>
          </p:cNvSpPr>
          <p:nvPr/>
        </p:nvSpPr>
        <p:spPr>
          <a:xfrm>
            <a:off x="8562334" y="6085719"/>
            <a:ext cx="3638455" cy="770329"/>
          </a:xfrm>
          <a:prstGeom prst="rect">
            <a:avLst/>
          </a:prstGeom>
          <a:noFill/>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1800">
                <a:latin typeface="Viner Hand ITC"/>
              </a:rPr>
              <a:t>by Naveed</a:t>
            </a:r>
            <a:endParaRPr lang="en-US"/>
          </a:p>
          <a:p>
            <a:pPr algn="l"/>
            <a:endParaRPr lang="en-US" sz="3200">
              <a:latin typeface="Viner Hand ITC"/>
            </a:endParaRPr>
          </a:p>
          <a:p>
            <a:pPr algn="l"/>
            <a:endParaRPr lang="en-US" sz="3200">
              <a:latin typeface="Viner Hand ITC"/>
            </a:endParaRPr>
          </a:p>
        </p:txBody>
      </p:sp>
      <p:pic>
        <p:nvPicPr>
          <p:cNvPr id="5" name="Formula 1 Theme by Brian Tyler">
            <a:hlinkClick r:id="" action="ppaction://media"/>
            <a:extLst>
              <a:ext uri="{FF2B5EF4-FFF2-40B4-BE49-F238E27FC236}">
                <a16:creationId xmlns:a16="http://schemas.microsoft.com/office/drawing/2014/main" id="{0702FF7F-0329-79EA-A684-9534183C8E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91195" y="5868035"/>
            <a:ext cx="730250" cy="730250"/>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l="-1000" r="-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9391676"/>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A8EAD-8E8D-98DF-83A3-18BFC69BE8A5}"/>
              </a:ext>
            </a:extLst>
          </p:cNvPr>
          <p:cNvSpPr>
            <a:spLocks noGrp="1"/>
          </p:cNvSpPr>
          <p:nvPr>
            <p:ph type="title"/>
          </p:nvPr>
        </p:nvSpPr>
        <p:spPr/>
        <p:txBody>
          <a:bodyPr/>
          <a:lstStyle/>
          <a:p>
            <a:pPr algn="ctr"/>
            <a:r>
              <a:rPr lang="en-US">
                <a:latin typeface="Verdana Pro"/>
                <a:ea typeface="+mj-lt"/>
                <a:cs typeface="+mj-lt"/>
              </a:rPr>
              <a:t>Overview of Cohort Internet Speeds</a:t>
            </a:r>
            <a:endParaRPr lang="en-US">
              <a:latin typeface="Verdana Pro"/>
            </a:endParaRPr>
          </a:p>
        </p:txBody>
      </p:sp>
      <p:sp>
        <p:nvSpPr>
          <p:cNvPr id="3" name="Content Placeholder 2">
            <a:extLst>
              <a:ext uri="{FF2B5EF4-FFF2-40B4-BE49-F238E27FC236}">
                <a16:creationId xmlns:a16="http://schemas.microsoft.com/office/drawing/2014/main" id="{FA9AE3A5-9E44-46AA-C9E8-06BF56FBA56E}"/>
              </a:ext>
            </a:extLst>
          </p:cNvPr>
          <p:cNvSpPr>
            <a:spLocks noGrp="1"/>
          </p:cNvSpPr>
          <p:nvPr>
            <p:ph sz="half" idx="1"/>
          </p:nvPr>
        </p:nvSpPr>
        <p:spPr>
          <a:xfrm>
            <a:off x="838200" y="2339531"/>
            <a:ext cx="5181600" cy="3341246"/>
          </a:xfrm>
        </p:spPr>
        <p:txBody>
          <a:bodyPr vert="horz" lIns="91440" tIns="45720" rIns="91440" bIns="45720" rtlCol="0" anchor="t">
            <a:normAutofit/>
          </a:bodyPr>
          <a:lstStyle/>
          <a:p>
            <a:pPr marL="0" indent="0">
              <a:buNone/>
            </a:pPr>
            <a:endParaRPr lang="en-US">
              <a:latin typeface="Verdana Pro"/>
              <a:ea typeface="+mn-lt"/>
              <a:cs typeface="+mn-lt"/>
            </a:endParaRPr>
          </a:p>
          <a:p>
            <a:pPr marL="0" algn="r">
              <a:buNone/>
            </a:pPr>
            <a:r>
              <a:rPr lang="en-US" sz="1600">
                <a:latin typeface="Aptos Display"/>
                <a:ea typeface="+mn-lt"/>
                <a:cs typeface="+mn-lt"/>
              </a:rPr>
              <a:t>Fastest </a:t>
            </a:r>
            <a:r>
              <a:rPr lang="en-US" sz="1600" b="1">
                <a:latin typeface="Aptos Display"/>
                <a:ea typeface="+mn-lt"/>
                <a:cs typeface="+mn-lt"/>
              </a:rPr>
              <a:t>Download </a:t>
            </a:r>
            <a:r>
              <a:rPr lang="en-US" sz="1600">
                <a:latin typeface="Aptos Display"/>
                <a:ea typeface="+mn-lt"/>
                <a:cs typeface="+mn-lt"/>
              </a:rPr>
              <a:t>Speed</a:t>
            </a:r>
            <a:r>
              <a:rPr lang="en-US" sz="1600" i="1">
                <a:latin typeface="Aptos Display"/>
                <a:ea typeface="+mn-lt"/>
                <a:cs typeface="+mn-lt"/>
              </a:rPr>
              <a:t> (Mean)</a:t>
            </a:r>
            <a:r>
              <a:rPr lang="en-US" sz="1600">
                <a:latin typeface="Aptos Display"/>
                <a:ea typeface="+mn-lt"/>
                <a:cs typeface="+mn-lt"/>
              </a:rPr>
              <a:t>:</a:t>
            </a:r>
            <a:r>
              <a:rPr lang="en-US" sz="1600" b="1">
                <a:latin typeface="Aptos Display"/>
                <a:ea typeface="+mn-lt"/>
                <a:cs typeface="+mn-lt"/>
              </a:rPr>
              <a:t> 106.67 Mbps </a:t>
            </a:r>
            <a:endParaRPr lang="en-US">
              <a:latin typeface="Aptos Display"/>
            </a:endParaRPr>
          </a:p>
          <a:p>
            <a:pPr marL="0" algn="r">
              <a:buNone/>
            </a:pPr>
            <a:r>
              <a:rPr lang="en-US" sz="1600">
                <a:latin typeface="Aptos Display"/>
                <a:ea typeface="+mn-lt"/>
                <a:cs typeface="+mn-lt"/>
              </a:rPr>
              <a:t>Slowest </a:t>
            </a:r>
            <a:r>
              <a:rPr lang="en-US" sz="1600" b="1">
                <a:latin typeface="Aptos Display"/>
                <a:ea typeface="+mn-lt"/>
                <a:cs typeface="+mn-lt"/>
              </a:rPr>
              <a:t>Download </a:t>
            </a:r>
            <a:r>
              <a:rPr lang="en-US" sz="1600">
                <a:latin typeface="Aptos Display"/>
                <a:ea typeface="+mn-lt"/>
                <a:cs typeface="+mn-lt"/>
              </a:rPr>
              <a:t>Speed</a:t>
            </a:r>
            <a:r>
              <a:rPr lang="en-US" sz="1600" i="1">
                <a:latin typeface="Aptos Display"/>
                <a:ea typeface="+mn-lt"/>
                <a:cs typeface="+mn-lt"/>
              </a:rPr>
              <a:t> (Mean)</a:t>
            </a:r>
            <a:r>
              <a:rPr lang="en-US" sz="1600">
                <a:latin typeface="Aptos Display"/>
                <a:ea typeface="+mn-lt"/>
                <a:cs typeface="+mn-lt"/>
              </a:rPr>
              <a:t>: </a:t>
            </a:r>
            <a:r>
              <a:rPr lang="en-US" sz="1600" b="1">
                <a:latin typeface="Aptos Display"/>
                <a:ea typeface="+mn-lt"/>
                <a:cs typeface="+mn-lt"/>
              </a:rPr>
              <a:t>53.06 Mbps </a:t>
            </a:r>
          </a:p>
          <a:p>
            <a:pPr marL="0" algn="r">
              <a:buNone/>
            </a:pPr>
            <a:endParaRPr lang="en-US" sz="1600" b="1">
              <a:latin typeface="Aptos Display"/>
              <a:ea typeface="+mn-lt"/>
              <a:cs typeface="+mn-lt"/>
            </a:endParaRPr>
          </a:p>
          <a:p>
            <a:pPr marL="0" algn="r">
              <a:buNone/>
            </a:pPr>
            <a:r>
              <a:rPr lang="en-US" sz="1600">
                <a:latin typeface="Aptos Display"/>
                <a:ea typeface="+mn-lt"/>
                <a:cs typeface="+mn-lt"/>
              </a:rPr>
              <a:t>Overall Mean </a:t>
            </a:r>
            <a:r>
              <a:rPr lang="en-US" sz="1600" b="1">
                <a:latin typeface="Aptos Display"/>
                <a:ea typeface="+mn-lt"/>
                <a:cs typeface="+mn-lt"/>
              </a:rPr>
              <a:t>Download </a:t>
            </a:r>
            <a:r>
              <a:rPr lang="en-US" sz="1600">
                <a:latin typeface="Aptos Display"/>
                <a:ea typeface="+mn-lt"/>
                <a:cs typeface="+mn-lt"/>
              </a:rPr>
              <a:t>Speed: </a:t>
            </a:r>
            <a:r>
              <a:rPr lang="en-US" sz="1600" b="1">
                <a:latin typeface="Aptos Display"/>
                <a:ea typeface="+mn-lt"/>
                <a:cs typeface="+mn-lt"/>
              </a:rPr>
              <a:t>90.16 Mbps </a:t>
            </a:r>
          </a:p>
          <a:p>
            <a:pPr marL="0" algn="r">
              <a:buNone/>
            </a:pPr>
            <a:r>
              <a:rPr lang="en-US" sz="1600">
                <a:latin typeface="Aptos Display"/>
                <a:ea typeface="+mn-lt"/>
                <a:cs typeface="+mn-lt"/>
              </a:rPr>
              <a:t>Overall Median </a:t>
            </a:r>
            <a:r>
              <a:rPr lang="en-US" sz="1600" b="1">
                <a:latin typeface="Aptos Display"/>
                <a:ea typeface="+mn-lt"/>
                <a:cs typeface="+mn-lt"/>
              </a:rPr>
              <a:t>Download </a:t>
            </a:r>
            <a:r>
              <a:rPr lang="en-US" sz="1600">
                <a:latin typeface="Aptos Display"/>
                <a:ea typeface="+mn-lt"/>
                <a:cs typeface="+mn-lt"/>
              </a:rPr>
              <a:t>Speed:</a:t>
            </a:r>
            <a:r>
              <a:rPr lang="en-US" sz="1600" b="1">
                <a:latin typeface="Aptos Display"/>
                <a:ea typeface="+mn-lt"/>
                <a:cs typeface="+mn-lt"/>
              </a:rPr>
              <a:t> 90.16 Mbps</a:t>
            </a:r>
            <a:r>
              <a:rPr lang="en-US" sz="2000" b="1">
                <a:latin typeface="Aptos Display"/>
                <a:ea typeface="+mn-lt"/>
                <a:cs typeface="+mn-lt"/>
              </a:rPr>
              <a:t> </a:t>
            </a:r>
          </a:p>
          <a:p>
            <a:pPr lvl="1">
              <a:buFont typeface="Courier New" panose="020B0604020202020204" pitchFamily="34" charset="0"/>
              <a:buChar char="o"/>
            </a:pPr>
            <a:endParaRPr lang="en-US">
              <a:latin typeface="Verdana Pro"/>
              <a:ea typeface="+mn-lt"/>
              <a:cs typeface="+mn-lt"/>
            </a:endParaRPr>
          </a:p>
          <a:p>
            <a:pPr lvl="1"/>
            <a:endParaRPr lang="en-US">
              <a:latin typeface="Verdana Pro"/>
              <a:ea typeface="+mn-lt"/>
              <a:cs typeface="+mn-lt"/>
            </a:endParaRPr>
          </a:p>
          <a:p>
            <a:endParaRPr lang="en-US">
              <a:latin typeface="Verdana Pro"/>
              <a:ea typeface="+mn-lt"/>
              <a:cs typeface="+mn-lt"/>
            </a:endParaRPr>
          </a:p>
          <a:p>
            <a:endParaRPr lang="en-US">
              <a:latin typeface="Verdana Pro"/>
              <a:ea typeface="+mn-lt"/>
              <a:cs typeface="+mn-lt"/>
            </a:endParaRPr>
          </a:p>
          <a:p>
            <a:pPr marL="0" indent="0">
              <a:buNone/>
            </a:pPr>
            <a:endParaRPr lang="en-US">
              <a:latin typeface="Verdana Pro"/>
            </a:endParaRPr>
          </a:p>
        </p:txBody>
      </p:sp>
      <p:sp>
        <p:nvSpPr>
          <p:cNvPr id="4" name="Content Placeholder 3">
            <a:extLst>
              <a:ext uri="{FF2B5EF4-FFF2-40B4-BE49-F238E27FC236}">
                <a16:creationId xmlns:a16="http://schemas.microsoft.com/office/drawing/2014/main" id="{3AB0CF93-0D00-DB47-B48D-7EC49FCB7776}"/>
              </a:ext>
            </a:extLst>
          </p:cNvPr>
          <p:cNvSpPr>
            <a:spLocks noGrp="1"/>
          </p:cNvSpPr>
          <p:nvPr>
            <p:ph sz="half" idx="2"/>
          </p:nvPr>
        </p:nvSpPr>
        <p:spPr>
          <a:xfrm>
            <a:off x="6012712" y="2339531"/>
            <a:ext cx="5066414" cy="3341245"/>
          </a:xfrm>
        </p:spPr>
        <p:txBody>
          <a:bodyPr vert="horz" lIns="91440" tIns="45720" rIns="91440" bIns="45720" rtlCol="0" anchor="t">
            <a:normAutofit/>
          </a:bodyPr>
          <a:lstStyle/>
          <a:p>
            <a:pPr marL="0" algn="r">
              <a:buNone/>
            </a:pPr>
            <a:endParaRPr lang="en-US">
              <a:latin typeface="Verdana Pro"/>
            </a:endParaRPr>
          </a:p>
          <a:p>
            <a:pPr marL="0" algn="r">
              <a:buNone/>
            </a:pPr>
            <a:r>
              <a:rPr lang="en-US" sz="1600">
                <a:latin typeface="Aptos Display"/>
              </a:rPr>
              <a:t>Fastest </a:t>
            </a:r>
            <a:r>
              <a:rPr lang="en-US" sz="1600" b="1">
                <a:latin typeface="Aptos Display"/>
              </a:rPr>
              <a:t>Upload </a:t>
            </a:r>
            <a:r>
              <a:rPr lang="en-US" sz="1600">
                <a:latin typeface="Aptos Display"/>
              </a:rPr>
              <a:t>Speed </a:t>
            </a:r>
            <a:r>
              <a:rPr lang="en-US" sz="1600" i="1">
                <a:latin typeface="Aptos Display"/>
              </a:rPr>
              <a:t>(Mean)</a:t>
            </a:r>
            <a:r>
              <a:rPr lang="en-US" sz="1600">
                <a:latin typeface="Aptos Display"/>
              </a:rPr>
              <a:t>: </a:t>
            </a:r>
            <a:r>
              <a:rPr lang="en-US" sz="1600" b="1">
                <a:latin typeface="Aptos Display"/>
              </a:rPr>
              <a:t>48.14 Mbps </a:t>
            </a:r>
          </a:p>
          <a:p>
            <a:pPr marL="0" algn="r">
              <a:buNone/>
            </a:pPr>
            <a:r>
              <a:rPr lang="en-US" sz="1600">
                <a:latin typeface="Aptos Display"/>
              </a:rPr>
              <a:t>Slowest </a:t>
            </a:r>
            <a:r>
              <a:rPr lang="en-US" sz="1600" b="1">
                <a:latin typeface="Aptos Display"/>
              </a:rPr>
              <a:t>Upload </a:t>
            </a:r>
            <a:r>
              <a:rPr lang="en-US" sz="1600">
                <a:latin typeface="Aptos Display"/>
              </a:rPr>
              <a:t>Speed </a:t>
            </a:r>
            <a:r>
              <a:rPr lang="en-US" sz="1600" i="1">
                <a:latin typeface="Aptos Display"/>
              </a:rPr>
              <a:t>(Mean)</a:t>
            </a:r>
            <a:r>
              <a:rPr lang="en-US" sz="1600">
                <a:latin typeface="Aptos Display"/>
              </a:rPr>
              <a:t>:</a:t>
            </a:r>
            <a:r>
              <a:rPr lang="en-US" sz="1600" b="1">
                <a:latin typeface="Aptos Display"/>
              </a:rPr>
              <a:t> 10.05 Mbps </a:t>
            </a:r>
          </a:p>
          <a:p>
            <a:pPr marL="0" algn="r">
              <a:buNone/>
            </a:pPr>
            <a:endParaRPr lang="en-US" sz="1600" b="1">
              <a:latin typeface="Aptos Display"/>
            </a:endParaRPr>
          </a:p>
          <a:p>
            <a:pPr marL="0" algn="r">
              <a:buNone/>
            </a:pPr>
            <a:r>
              <a:rPr lang="en-US" sz="1600">
                <a:latin typeface="Aptos Display"/>
              </a:rPr>
              <a:t>Overall </a:t>
            </a:r>
            <a:r>
              <a:rPr lang="en-US" sz="1600" b="1">
                <a:latin typeface="Aptos Display"/>
              </a:rPr>
              <a:t>Mean </a:t>
            </a:r>
            <a:r>
              <a:rPr lang="en-US" sz="1600">
                <a:latin typeface="Aptos Display"/>
              </a:rPr>
              <a:t>Upload Speed:</a:t>
            </a:r>
            <a:r>
              <a:rPr lang="en-US" sz="1600" b="1">
                <a:latin typeface="Aptos Display"/>
              </a:rPr>
              <a:t> 35.53 Mbps</a:t>
            </a:r>
          </a:p>
          <a:p>
            <a:pPr marL="0" algn="r">
              <a:buNone/>
            </a:pPr>
            <a:r>
              <a:rPr lang="en-US" sz="1600">
                <a:latin typeface="Aptos Display"/>
              </a:rPr>
              <a:t>Overall </a:t>
            </a:r>
            <a:r>
              <a:rPr lang="en-US" sz="1600" b="1">
                <a:latin typeface="Aptos Display"/>
              </a:rPr>
              <a:t>Median </a:t>
            </a:r>
            <a:r>
              <a:rPr lang="en-US" sz="1600">
                <a:latin typeface="Aptos Display"/>
              </a:rPr>
              <a:t>Upload Speed:</a:t>
            </a:r>
            <a:r>
              <a:rPr lang="en-US" sz="1600" b="1">
                <a:latin typeface="Aptos Display"/>
              </a:rPr>
              <a:t> 37.61 Mbps</a:t>
            </a:r>
          </a:p>
        </p:txBody>
      </p:sp>
      <p:sp>
        <p:nvSpPr>
          <p:cNvPr id="5" name="Text Placeholder 4">
            <a:extLst>
              <a:ext uri="{FF2B5EF4-FFF2-40B4-BE49-F238E27FC236}">
                <a16:creationId xmlns:a16="http://schemas.microsoft.com/office/drawing/2014/main" id="{B56516B2-3890-EA51-B848-834DF0669159}"/>
              </a:ext>
            </a:extLst>
          </p:cNvPr>
          <p:cNvSpPr>
            <a:spLocks noGrp="1"/>
          </p:cNvSpPr>
          <p:nvPr>
            <p:ph type="body" idx="4294967295"/>
          </p:nvPr>
        </p:nvSpPr>
        <p:spPr>
          <a:xfrm>
            <a:off x="220110" y="1575502"/>
            <a:ext cx="11892146" cy="415667"/>
          </a:xfrm>
        </p:spPr>
        <p:txBody>
          <a:bodyPr vert="horz" lIns="91440" tIns="45720" rIns="91440" bIns="45720" rtlCol="0" anchor="t">
            <a:noAutofit/>
          </a:bodyPr>
          <a:lstStyle/>
          <a:p>
            <a:pPr marL="0" indent="0">
              <a:lnSpc>
                <a:spcPct val="100000"/>
              </a:lnSpc>
              <a:buNone/>
            </a:pPr>
            <a:r>
              <a:rPr lang="en-US" sz="2000" dirty="0">
                <a:ea typeface="+mn-lt"/>
                <a:cs typeface="+mn-lt"/>
              </a:rPr>
              <a:t>Our cohort's </a:t>
            </a:r>
            <a:r>
              <a:rPr lang="en-US" sz="2000" b="0" dirty="0">
                <a:ea typeface="+mn-lt"/>
                <a:cs typeface="+mn-lt"/>
              </a:rPr>
              <a:t>internet speeds </a:t>
            </a:r>
            <a:r>
              <a:rPr lang="en-US" sz="2000" dirty="0">
                <a:ea typeface="+mn-lt"/>
                <a:cs typeface="+mn-lt"/>
              </a:rPr>
              <a:t>vary significantly, showcasing the diverse range of broadband packages we each use</a:t>
            </a:r>
            <a:r>
              <a:rPr lang="en-US" sz="2000" b="0" dirty="0">
                <a:ea typeface="+mn-lt"/>
                <a:cs typeface="+mn-lt"/>
              </a:rPr>
              <a:t>:</a:t>
            </a:r>
            <a:endParaRPr lang="en-US" dirty="0">
              <a:ea typeface="+mn-lt"/>
              <a:cs typeface="+mn-lt"/>
            </a:endParaRPr>
          </a:p>
        </p:txBody>
      </p:sp>
      <p:sp>
        <p:nvSpPr>
          <p:cNvPr id="8" name="Text Placeholder 4">
            <a:extLst>
              <a:ext uri="{FF2B5EF4-FFF2-40B4-BE49-F238E27FC236}">
                <a16:creationId xmlns:a16="http://schemas.microsoft.com/office/drawing/2014/main" id="{5FE3BA15-1750-FED5-7685-EB3B1BC237D0}"/>
              </a:ext>
            </a:extLst>
          </p:cNvPr>
          <p:cNvSpPr txBox="1">
            <a:spLocks/>
          </p:cNvSpPr>
          <p:nvPr/>
        </p:nvSpPr>
        <p:spPr>
          <a:xfrm>
            <a:off x="667596" y="5796538"/>
            <a:ext cx="10397197" cy="25617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lgn="ctr">
              <a:lnSpc>
                <a:spcPct val="100000"/>
              </a:lnSpc>
              <a:buNone/>
            </a:pPr>
            <a:r>
              <a:rPr lang="en-US" sz="1600" dirty="0">
                <a:ea typeface="+mn-lt"/>
                <a:cs typeface="+mn-lt"/>
              </a:rPr>
              <a:t>These figures illustrate the wide variation in connectivity within our group, driven by the different broadband options and plans we have access to.</a:t>
            </a:r>
            <a:endParaRPr lang="en-US" dirty="0"/>
          </a:p>
          <a:p>
            <a:pPr lvl="1">
              <a:lnSpc>
                <a:spcPct val="100000"/>
              </a:lnSpc>
            </a:pPr>
            <a:endParaRPr lang="en-US" sz="1600">
              <a:latin typeface="Verdana Pro"/>
            </a:endParaRPr>
          </a:p>
        </p:txBody>
      </p:sp>
    </p:spTree>
    <p:extLst>
      <p:ext uri="{BB962C8B-B14F-4D97-AF65-F5344CB8AC3E}">
        <p14:creationId xmlns:p14="http://schemas.microsoft.com/office/powerpoint/2010/main" val="3676774540"/>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750"/>
                                        <p:tgtEl>
                                          <p:spTgt spid="5">
                                            <p:txEl>
                                              <p:pRg st="0" end="0"/>
                                            </p:txEl>
                                          </p:spTgt>
                                        </p:tgtEl>
                                      </p:cBhvr>
                                    </p:animEffect>
                                  </p:childTnLst>
                                </p:cTn>
                              </p:par>
                            </p:childTnLst>
                          </p:cTn>
                        </p:par>
                        <p:par>
                          <p:cTn id="8" fill="hold">
                            <p:stCondLst>
                              <p:cond delay="750"/>
                            </p:stCondLst>
                            <p:childTnLst>
                              <p:par>
                                <p:cTn id="9" presetID="14" presetClass="entr" presetSubtype="10" fill="hold" grpId="0" nodeType="after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1" dur="1000"/>
                                        <p:tgtEl>
                                          <p:spTgt spid="3">
                                            <p:txEl>
                                              <p:pRg st="1" end="1"/>
                                            </p:txEl>
                                          </p:spTgt>
                                        </p:tgtEl>
                                      </p:cBhvr>
                                    </p:animEffect>
                                  </p:childTnLst>
                                </p:cTn>
                              </p:par>
                            </p:childTnLst>
                          </p:cTn>
                        </p:par>
                        <p:par>
                          <p:cTn id="12" fill="hold">
                            <p:stCondLst>
                              <p:cond delay="1750"/>
                            </p:stCondLst>
                            <p:childTnLst>
                              <p:par>
                                <p:cTn id="13" presetID="14" presetClass="entr" presetSubtype="10" fill="hold" grpId="0" nodeType="after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5" dur="1000"/>
                                        <p:tgtEl>
                                          <p:spTgt spid="3">
                                            <p:txEl>
                                              <p:pRg st="2" end="2"/>
                                            </p:txEl>
                                          </p:spTgt>
                                        </p:tgtEl>
                                      </p:cBhvr>
                                    </p:animEffect>
                                  </p:childTnLst>
                                </p:cTn>
                              </p:par>
                            </p:childTnLst>
                          </p:cTn>
                        </p:par>
                        <p:par>
                          <p:cTn id="16" fill="hold">
                            <p:stCondLst>
                              <p:cond delay="2750"/>
                            </p:stCondLst>
                            <p:childTnLst>
                              <p:par>
                                <p:cTn id="17" presetID="14" presetClass="entr" presetSubtype="1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9" dur="1000"/>
                                        <p:tgtEl>
                                          <p:spTgt spid="3">
                                            <p:txEl>
                                              <p:pRg st="4" end="4"/>
                                            </p:txEl>
                                          </p:spTgt>
                                        </p:tgtEl>
                                      </p:cBhvr>
                                    </p:animEffect>
                                  </p:childTnLst>
                                </p:cTn>
                              </p:par>
                            </p:childTnLst>
                          </p:cTn>
                        </p:par>
                        <p:par>
                          <p:cTn id="20" fill="hold">
                            <p:stCondLst>
                              <p:cond delay="3750"/>
                            </p:stCondLst>
                            <p:childTnLst>
                              <p:par>
                                <p:cTn id="21" presetID="14" presetClass="entr" presetSubtype="10" fill="hold" grpId="0" nodeType="after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3" dur="1000"/>
                                        <p:tgtEl>
                                          <p:spTgt spid="3">
                                            <p:txEl>
                                              <p:pRg st="5" end="5"/>
                                            </p:txEl>
                                          </p:spTgt>
                                        </p:tgtEl>
                                      </p:cBhvr>
                                    </p:animEffect>
                                  </p:childTnLst>
                                </p:cTn>
                              </p:par>
                            </p:childTnLst>
                          </p:cTn>
                        </p:par>
                        <p:par>
                          <p:cTn id="24" fill="hold">
                            <p:stCondLst>
                              <p:cond delay="4750"/>
                            </p:stCondLst>
                            <p:childTnLst>
                              <p:par>
                                <p:cTn id="25" presetID="14" presetClass="entr" presetSubtype="10" fill="hold" grpId="0" nodeType="after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randombar(horizontal)">
                                      <p:cBhvr>
                                        <p:cTn id="27" dur="1000"/>
                                        <p:tgtEl>
                                          <p:spTgt spid="4">
                                            <p:txEl>
                                              <p:pRg st="1" end="1"/>
                                            </p:txEl>
                                          </p:spTgt>
                                        </p:tgtEl>
                                      </p:cBhvr>
                                    </p:animEffect>
                                  </p:childTnLst>
                                </p:cTn>
                              </p:par>
                            </p:childTnLst>
                          </p:cTn>
                        </p:par>
                        <p:par>
                          <p:cTn id="28" fill="hold">
                            <p:stCondLst>
                              <p:cond delay="5750"/>
                            </p:stCondLst>
                            <p:childTnLst>
                              <p:par>
                                <p:cTn id="29" presetID="14" presetClass="entr" presetSubtype="10" fill="hold" grpId="0" nodeType="after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animEffect transition="in" filter="randombar(horizontal)">
                                      <p:cBhvr>
                                        <p:cTn id="31" dur="1000"/>
                                        <p:tgtEl>
                                          <p:spTgt spid="4">
                                            <p:txEl>
                                              <p:pRg st="2" end="2"/>
                                            </p:txEl>
                                          </p:spTgt>
                                        </p:tgtEl>
                                      </p:cBhvr>
                                    </p:animEffect>
                                  </p:childTnLst>
                                </p:cTn>
                              </p:par>
                            </p:childTnLst>
                          </p:cTn>
                        </p:par>
                        <p:par>
                          <p:cTn id="32" fill="hold">
                            <p:stCondLst>
                              <p:cond delay="6750"/>
                            </p:stCondLst>
                            <p:childTnLst>
                              <p:par>
                                <p:cTn id="33" presetID="14" presetClass="entr" presetSubtype="10" fill="hold" grpId="0" nodeType="after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animEffect transition="in" filter="randombar(horizontal)">
                                      <p:cBhvr>
                                        <p:cTn id="35" dur="1000"/>
                                        <p:tgtEl>
                                          <p:spTgt spid="4">
                                            <p:txEl>
                                              <p:pRg st="4" end="4"/>
                                            </p:txEl>
                                          </p:spTgt>
                                        </p:tgtEl>
                                      </p:cBhvr>
                                    </p:animEffect>
                                  </p:childTnLst>
                                </p:cTn>
                              </p:par>
                            </p:childTnLst>
                          </p:cTn>
                        </p:par>
                        <p:par>
                          <p:cTn id="36" fill="hold">
                            <p:stCondLst>
                              <p:cond delay="7750"/>
                            </p:stCondLst>
                            <p:childTnLst>
                              <p:par>
                                <p:cTn id="37" presetID="14" presetClass="entr" presetSubtype="10" fill="hold" grpId="0" nodeType="afterEffect">
                                  <p:stCondLst>
                                    <p:cond delay="0"/>
                                  </p:stCondLst>
                                  <p:childTnLst>
                                    <p:set>
                                      <p:cBhvr>
                                        <p:cTn id="38" dur="1" fill="hold">
                                          <p:stCondLst>
                                            <p:cond delay="0"/>
                                          </p:stCondLst>
                                        </p:cTn>
                                        <p:tgtEl>
                                          <p:spTgt spid="4">
                                            <p:txEl>
                                              <p:pRg st="5" end="5"/>
                                            </p:txEl>
                                          </p:spTgt>
                                        </p:tgtEl>
                                        <p:attrNameLst>
                                          <p:attrName>style.visibility</p:attrName>
                                        </p:attrNameLst>
                                      </p:cBhvr>
                                      <p:to>
                                        <p:strVal val="visible"/>
                                      </p:to>
                                    </p:set>
                                    <p:animEffect transition="in" filter="randombar(horizontal)">
                                      <p:cBhvr>
                                        <p:cTn id="39" dur="1000"/>
                                        <p:tgtEl>
                                          <p:spTgt spid="4">
                                            <p:txEl>
                                              <p:pRg st="5" end="5"/>
                                            </p:txEl>
                                          </p:spTgt>
                                        </p:tgtEl>
                                      </p:cBhvr>
                                    </p:animEffect>
                                  </p:childTnLst>
                                </p:cTn>
                              </p:par>
                            </p:childTnLst>
                          </p:cTn>
                        </p:par>
                        <p:par>
                          <p:cTn id="40" fill="hold">
                            <p:stCondLst>
                              <p:cond delay="8750"/>
                            </p:stCondLst>
                            <p:childTnLst>
                              <p:par>
                                <p:cTn id="41" presetID="53" presetClass="entr" presetSubtype="16"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p:cTn id="43" dur="1000" fill="hold"/>
                                        <p:tgtEl>
                                          <p:spTgt spid="8"/>
                                        </p:tgtEl>
                                        <p:attrNameLst>
                                          <p:attrName>ppt_w</p:attrName>
                                        </p:attrNameLst>
                                      </p:cBhvr>
                                      <p:tavLst>
                                        <p:tav tm="0">
                                          <p:val>
                                            <p:fltVal val="0"/>
                                          </p:val>
                                        </p:tav>
                                        <p:tav tm="100000">
                                          <p:val>
                                            <p:strVal val="#ppt_w"/>
                                          </p:val>
                                        </p:tav>
                                      </p:tavLst>
                                    </p:anim>
                                    <p:anim calcmode="lin" valueType="num">
                                      <p:cBhvr>
                                        <p:cTn id="44" dur="1000" fill="hold"/>
                                        <p:tgtEl>
                                          <p:spTgt spid="8"/>
                                        </p:tgtEl>
                                        <p:attrNameLst>
                                          <p:attrName>ppt_h</p:attrName>
                                        </p:attrNameLst>
                                      </p:cBhvr>
                                      <p:tavLst>
                                        <p:tav tm="0">
                                          <p:val>
                                            <p:fltVal val="0"/>
                                          </p:val>
                                        </p:tav>
                                        <p:tav tm="100000">
                                          <p:val>
                                            <p:strVal val="#ppt_h"/>
                                          </p:val>
                                        </p:tav>
                                      </p:tavLst>
                                    </p:anim>
                                    <p:animEffect transition="in" filter="fade">
                                      <p:cBhvr>
                                        <p:cTn id="45"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2C5E3-217B-7984-C1DE-FEDA2F2ACFE9}"/>
              </a:ext>
            </a:extLst>
          </p:cNvPr>
          <p:cNvSpPr>
            <a:spLocks noGrp="1"/>
          </p:cNvSpPr>
          <p:nvPr>
            <p:ph type="title"/>
          </p:nvPr>
        </p:nvSpPr>
        <p:spPr>
          <a:xfrm>
            <a:off x="847846" y="5120391"/>
            <a:ext cx="10515600" cy="737184"/>
          </a:xfrm>
        </p:spPr>
        <p:txBody>
          <a:bodyPr vert="horz" lIns="91440" tIns="45720" rIns="91440" bIns="45720" rtlCol="0" anchor="t">
            <a:noAutofit/>
          </a:bodyPr>
          <a:lstStyle/>
          <a:p>
            <a:pPr>
              <a:lnSpc>
                <a:spcPct val="100000"/>
              </a:lnSpc>
            </a:pPr>
            <a:r>
              <a:rPr lang="en-US" sz="2000" dirty="0">
                <a:ea typeface="+mj-lt"/>
                <a:cs typeface="+mj-lt"/>
              </a:rPr>
              <a:t>This suggests that our group might be enjoying better-than-average broadband services, giving us an edge when it comes to streaming, downloading, and analyzing data.</a:t>
            </a:r>
            <a:endParaRPr lang="en-US" dirty="0">
              <a:ea typeface="+mj-lt"/>
              <a:cs typeface="+mj-lt"/>
            </a:endParaRPr>
          </a:p>
        </p:txBody>
      </p:sp>
      <p:sp>
        <p:nvSpPr>
          <p:cNvPr id="3" name="Content Placeholder 2">
            <a:extLst>
              <a:ext uri="{FF2B5EF4-FFF2-40B4-BE49-F238E27FC236}">
                <a16:creationId xmlns:a16="http://schemas.microsoft.com/office/drawing/2014/main" id="{7C51216C-47B9-41E3-ED34-D84BCC3B8ECA}"/>
              </a:ext>
            </a:extLst>
          </p:cNvPr>
          <p:cNvSpPr>
            <a:spLocks noGrp="1"/>
          </p:cNvSpPr>
          <p:nvPr>
            <p:ph sz="half" idx="1"/>
          </p:nvPr>
        </p:nvSpPr>
        <p:spPr>
          <a:xfrm>
            <a:off x="838200" y="2182511"/>
            <a:ext cx="5181600" cy="2933440"/>
          </a:xfrm>
        </p:spPr>
        <p:txBody>
          <a:bodyPr vert="horz" lIns="91440" tIns="45720" rIns="91440" bIns="45720" rtlCol="0" anchor="t">
            <a:normAutofit/>
          </a:bodyPr>
          <a:lstStyle/>
          <a:p>
            <a:pPr marL="0" indent="0">
              <a:buNone/>
            </a:pPr>
            <a:r>
              <a:rPr lang="en-US" sz="2400">
                <a:ea typeface="+mn-lt"/>
                <a:cs typeface="+mn-lt"/>
              </a:rPr>
              <a:t>National Average </a:t>
            </a:r>
            <a:r>
              <a:rPr lang="en-US" sz="2400" b="1">
                <a:ea typeface="+mn-lt"/>
                <a:cs typeface="+mn-lt"/>
              </a:rPr>
              <a:t>Download</a:t>
            </a:r>
            <a:r>
              <a:rPr lang="en-US" sz="2400">
                <a:ea typeface="+mn-lt"/>
                <a:cs typeface="+mn-lt"/>
              </a:rPr>
              <a:t> Speed: </a:t>
            </a:r>
            <a:r>
              <a:rPr lang="en-US" sz="2400" b="1">
                <a:solidFill>
                  <a:schemeClr val="accent6"/>
                </a:solidFill>
                <a:ea typeface="+mn-lt"/>
                <a:cs typeface="+mn-lt"/>
              </a:rPr>
              <a:t>73.21 Mbps</a:t>
            </a:r>
            <a:endParaRPr lang="en-US" sz="2400" b="1">
              <a:solidFill>
                <a:schemeClr val="accent6"/>
              </a:solidFill>
            </a:endParaRPr>
          </a:p>
          <a:p>
            <a:pPr marL="0" indent="0">
              <a:buNone/>
            </a:pPr>
            <a:endParaRPr lang="en-US" sz="2400">
              <a:ea typeface="+mn-lt"/>
              <a:cs typeface="+mn-lt"/>
            </a:endParaRPr>
          </a:p>
          <a:p>
            <a:pPr marL="0" indent="0">
              <a:buNone/>
            </a:pPr>
            <a:r>
              <a:rPr lang="en-US" sz="2400">
                <a:ea typeface="+mn-lt"/>
                <a:cs typeface="+mn-lt"/>
              </a:rPr>
              <a:t>Cohort Average </a:t>
            </a:r>
            <a:r>
              <a:rPr lang="en-US" sz="2400" b="1">
                <a:ea typeface="+mn-lt"/>
                <a:cs typeface="+mn-lt"/>
              </a:rPr>
              <a:t>Download</a:t>
            </a:r>
            <a:r>
              <a:rPr lang="en-US" sz="2400">
                <a:ea typeface="+mn-lt"/>
                <a:cs typeface="+mn-lt"/>
              </a:rPr>
              <a:t> Speed: </a:t>
            </a:r>
            <a:r>
              <a:rPr lang="en-US" sz="2400" b="1">
                <a:solidFill>
                  <a:schemeClr val="accent6"/>
                </a:solidFill>
                <a:ea typeface="+mn-lt"/>
                <a:cs typeface="+mn-lt"/>
              </a:rPr>
              <a:t>90.16 Mbps</a:t>
            </a:r>
            <a:endParaRPr lang="en-US" sz="2400" b="1">
              <a:solidFill>
                <a:schemeClr val="accent6"/>
              </a:solidFill>
            </a:endParaRPr>
          </a:p>
          <a:p>
            <a:pPr marL="0" indent="0">
              <a:buNone/>
            </a:pPr>
            <a:endParaRPr lang="en-US">
              <a:latin typeface="Verdana Pro"/>
            </a:endParaRPr>
          </a:p>
        </p:txBody>
      </p:sp>
      <p:sp>
        <p:nvSpPr>
          <p:cNvPr id="4" name="Content Placeholder 3">
            <a:extLst>
              <a:ext uri="{FF2B5EF4-FFF2-40B4-BE49-F238E27FC236}">
                <a16:creationId xmlns:a16="http://schemas.microsoft.com/office/drawing/2014/main" id="{23208058-1A52-2E1B-2C7A-3F7030FC093B}"/>
              </a:ext>
            </a:extLst>
          </p:cNvPr>
          <p:cNvSpPr>
            <a:spLocks noGrp="1"/>
          </p:cNvSpPr>
          <p:nvPr>
            <p:ph sz="half" idx="2"/>
          </p:nvPr>
        </p:nvSpPr>
        <p:spPr>
          <a:xfrm>
            <a:off x="6172200" y="2192157"/>
            <a:ext cx="5181600" cy="2933440"/>
          </a:xfrm>
        </p:spPr>
        <p:txBody>
          <a:bodyPr vert="horz" lIns="91440" tIns="45720" rIns="91440" bIns="45720" rtlCol="0" anchor="t">
            <a:normAutofit/>
          </a:bodyPr>
          <a:lstStyle/>
          <a:p>
            <a:pPr marL="0" indent="0">
              <a:buNone/>
            </a:pPr>
            <a:r>
              <a:rPr lang="en-US" sz="2400"/>
              <a:t>National Average </a:t>
            </a:r>
            <a:r>
              <a:rPr lang="en-US" sz="2400" b="1"/>
              <a:t>Upload</a:t>
            </a:r>
            <a:r>
              <a:rPr lang="en-US" sz="2400"/>
              <a:t> Speed: </a:t>
            </a:r>
            <a:br>
              <a:rPr lang="en-US" sz="2400"/>
            </a:br>
            <a:r>
              <a:rPr lang="en-US" sz="2400" b="1">
                <a:solidFill>
                  <a:srgbClr val="FF0000"/>
                </a:solidFill>
              </a:rPr>
              <a:t>18.4 Mbps</a:t>
            </a:r>
            <a:endParaRPr lang="en-US" sz="2400">
              <a:solidFill>
                <a:srgbClr val="FF0000"/>
              </a:solidFill>
            </a:endParaRPr>
          </a:p>
          <a:p>
            <a:pPr marL="0" indent="0">
              <a:buNone/>
            </a:pPr>
            <a:endParaRPr lang="en-US" sz="2400"/>
          </a:p>
          <a:p>
            <a:pPr marL="0" indent="0">
              <a:buNone/>
            </a:pPr>
            <a:r>
              <a:rPr lang="en-US" sz="2400"/>
              <a:t>Cohort Average </a:t>
            </a:r>
            <a:r>
              <a:rPr lang="en-US" sz="2400" b="1"/>
              <a:t>Upload</a:t>
            </a:r>
            <a:r>
              <a:rPr lang="en-US" sz="2400"/>
              <a:t> Speed:</a:t>
            </a:r>
            <a:br>
              <a:rPr lang="en-US" sz="2400"/>
            </a:br>
            <a:r>
              <a:rPr lang="en-US" sz="2400" b="1">
                <a:solidFill>
                  <a:schemeClr val="accent2"/>
                </a:solidFill>
              </a:rPr>
              <a:t>35.53 Mbps</a:t>
            </a:r>
            <a:endParaRPr lang="en-US" sz="2400" b="1">
              <a:solidFill>
                <a:schemeClr val="accent2"/>
              </a:solidFill>
              <a:latin typeface="Verdana Pro"/>
            </a:endParaRPr>
          </a:p>
        </p:txBody>
      </p:sp>
      <p:sp>
        <p:nvSpPr>
          <p:cNvPr id="6" name="Title 1">
            <a:extLst>
              <a:ext uri="{FF2B5EF4-FFF2-40B4-BE49-F238E27FC236}">
                <a16:creationId xmlns:a16="http://schemas.microsoft.com/office/drawing/2014/main" id="{8C1E4E33-0296-5775-573E-65BB8B40E53F}"/>
              </a:ext>
            </a:extLst>
          </p:cNvPr>
          <p:cNvSpPr txBox="1">
            <a:spLocks/>
          </p:cNvSpPr>
          <p:nvPr/>
        </p:nvSpPr>
        <p:spPr>
          <a:xfrm>
            <a:off x="844760" y="1511017"/>
            <a:ext cx="10205913" cy="409237"/>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000" dirty="0">
                <a:ea typeface="+mj-lt"/>
                <a:cs typeface="+mj-lt"/>
              </a:rPr>
              <a:t>When we compare our cohort's internet speeds with the UK's national averages for 2024, </a:t>
            </a:r>
            <a:endParaRPr lang="en-US" dirty="0">
              <a:ea typeface="+mj-lt"/>
              <a:cs typeface="+mj-lt"/>
            </a:endParaRPr>
          </a:p>
          <a:p>
            <a:r>
              <a:rPr lang="en-US" sz="2000" dirty="0">
                <a:ea typeface="+mj-lt"/>
                <a:cs typeface="+mj-lt"/>
              </a:rPr>
              <a:t>it’s clear that we're ahead of the curve:</a:t>
            </a:r>
            <a:endParaRPr lang="en-US"/>
          </a:p>
        </p:txBody>
      </p:sp>
      <p:sp>
        <p:nvSpPr>
          <p:cNvPr id="10" name="Title 1">
            <a:extLst>
              <a:ext uri="{FF2B5EF4-FFF2-40B4-BE49-F238E27FC236}">
                <a16:creationId xmlns:a16="http://schemas.microsoft.com/office/drawing/2014/main" id="{604000B8-4B91-DC31-F200-029F0EB0BE01}"/>
              </a:ext>
            </a:extLst>
          </p:cNvPr>
          <p:cNvSpPr txBox="1">
            <a:spLocks/>
          </p:cNvSpPr>
          <p:nvPr/>
        </p:nvSpPr>
        <p:spPr>
          <a:xfrm>
            <a:off x="990600" y="517525"/>
            <a:ext cx="10515600" cy="73718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atin typeface="Verdana Pro"/>
                <a:ea typeface="+mj-lt"/>
                <a:cs typeface="+mj-lt"/>
              </a:rPr>
              <a:t>Cohort vs National Averages (2024)</a:t>
            </a:r>
            <a:endParaRPr lang="en-US">
              <a:latin typeface="Verdana Pro"/>
            </a:endParaRPr>
          </a:p>
          <a:p>
            <a:endParaRPr lang="en-US">
              <a:latin typeface="Verdana Pro"/>
            </a:endParaRPr>
          </a:p>
        </p:txBody>
      </p:sp>
    </p:spTree>
    <p:extLst>
      <p:ext uri="{BB962C8B-B14F-4D97-AF65-F5344CB8AC3E}">
        <p14:creationId xmlns:p14="http://schemas.microsoft.com/office/powerpoint/2010/main" val="2095504056"/>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749"/>
                                          </p:stCondLst>
                                        </p:cTn>
                                        <p:tgtEl>
                                          <p:spTgt spid="6"/>
                                        </p:tgtEl>
                                        <p:attrNameLst>
                                          <p:attrName>style.visibility</p:attrName>
                                        </p:attrNameLst>
                                      </p:cBhvr>
                                      <p:to>
                                        <p:strVal val="visible"/>
                                      </p:to>
                                    </p:set>
                                  </p:childTnLst>
                                </p:cTn>
                              </p:par>
                            </p:childTnLst>
                          </p:cTn>
                        </p:par>
                        <p:par>
                          <p:cTn id="7" fill="hold">
                            <p:stCondLst>
                              <p:cond delay="750"/>
                            </p:stCondLst>
                            <p:childTnLst>
                              <p:par>
                                <p:cTn id="8" presetID="10" presetClass="entr" presetSubtype="0" fill="hold" grpId="0" nodeType="after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par>
                          <p:cTn id="11" fill="hold">
                            <p:stCondLst>
                              <p:cond delay="1750"/>
                            </p:stCondLst>
                            <p:childTnLst>
                              <p:par>
                                <p:cTn id="12" presetID="10" presetClass="entr" presetSubtype="0" fill="hold" grpId="0" nodeType="after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childTnLst>
                                </p:cTn>
                              </p:par>
                            </p:childTnLst>
                          </p:cTn>
                        </p:par>
                        <p:par>
                          <p:cTn id="15" fill="hold">
                            <p:stCondLst>
                              <p:cond delay="2750"/>
                            </p:stCondLst>
                            <p:childTnLst>
                              <p:par>
                                <p:cTn id="16" presetID="10" presetClass="entr" presetSubtype="0" fill="hold" grpId="0" nodeType="after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animEffect transition="in" filter="fade">
                                      <p:cBhvr>
                                        <p:cTn id="18" dur="1000"/>
                                        <p:tgtEl>
                                          <p:spTgt spid="4">
                                            <p:txEl>
                                              <p:pRg st="0" end="0"/>
                                            </p:txEl>
                                          </p:spTgt>
                                        </p:tgtEl>
                                      </p:cBhvr>
                                    </p:animEffect>
                                  </p:childTnLst>
                                </p:cTn>
                              </p:par>
                            </p:childTnLst>
                          </p:cTn>
                        </p:par>
                        <p:par>
                          <p:cTn id="19" fill="hold">
                            <p:stCondLst>
                              <p:cond delay="3750"/>
                            </p:stCondLst>
                            <p:childTnLst>
                              <p:par>
                                <p:cTn id="20" presetID="10" presetClass="entr" presetSubtype="0" fill="hold" grpId="0" nodeType="after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1000"/>
                                        <p:tgtEl>
                                          <p:spTgt spid="4">
                                            <p:txEl>
                                              <p:pRg st="2" end="2"/>
                                            </p:txEl>
                                          </p:spTgt>
                                        </p:tgtEl>
                                      </p:cBhvr>
                                    </p:animEffect>
                                  </p:childTnLst>
                                </p:cTn>
                              </p:par>
                            </p:childTnLst>
                          </p:cTn>
                        </p:par>
                        <p:par>
                          <p:cTn id="23" fill="hold">
                            <p:stCondLst>
                              <p:cond delay="4750"/>
                            </p:stCondLst>
                            <p:childTnLst>
                              <p:par>
                                <p:cTn id="24" presetID="12" presetClass="entr" presetSubtype="4" fill="hold" grpId="0" nodeType="after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1000"/>
                                        <p:tgtEl>
                                          <p:spTgt spid="2"/>
                                        </p:tgtEl>
                                        <p:attrNameLst>
                                          <p:attrName>ppt_y</p:attrName>
                                        </p:attrNameLst>
                                      </p:cBhvr>
                                      <p:tavLst>
                                        <p:tav tm="0">
                                          <p:val>
                                            <p:strVal val="#ppt_y+#ppt_h*1.125000"/>
                                          </p:val>
                                        </p:tav>
                                        <p:tav tm="100000">
                                          <p:val>
                                            <p:strVal val="#ppt_y"/>
                                          </p:val>
                                        </p:tav>
                                      </p:tavLst>
                                    </p:anim>
                                    <p:animEffect transition="in" filter="wipe(up)">
                                      <p:cBhvr>
                                        <p:cTn id="2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8E3C7-7564-F3FA-AF81-881606EED39F}"/>
              </a:ext>
            </a:extLst>
          </p:cNvPr>
          <p:cNvSpPr>
            <a:spLocks noGrp="1"/>
          </p:cNvSpPr>
          <p:nvPr>
            <p:ph type="title"/>
          </p:nvPr>
        </p:nvSpPr>
        <p:spPr/>
        <p:txBody>
          <a:bodyPr/>
          <a:lstStyle/>
          <a:p>
            <a:pPr algn="ctr"/>
            <a:r>
              <a:rPr lang="en-US" b="1">
                <a:ea typeface="+mj-lt"/>
                <a:cs typeface="+mj-lt"/>
              </a:rPr>
              <a:t>Detailed Speed Metrics of the Cohort</a:t>
            </a:r>
            <a:endParaRPr lang="en-US"/>
          </a:p>
        </p:txBody>
      </p:sp>
      <p:sp>
        <p:nvSpPr>
          <p:cNvPr id="3" name="Content Placeholder 2">
            <a:extLst>
              <a:ext uri="{FF2B5EF4-FFF2-40B4-BE49-F238E27FC236}">
                <a16:creationId xmlns:a16="http://schemas.microsoft.com/office/drawing/2014/main" id="{57C291EC-8A78-E34D-3E18-22BEC34AE4D1}"/>
              </a:ext>
            </a:extLst>
          </p:cNvPr>
          <p:cNvSpPr>
            <a:spLocks noGrp="1"/>
          </p:cNvSpPr>
          <p:nvPr>
            <p:ph sz="half" idx="1"/>
          </p:nvPr>
        </p:nvSpPr>
        <p:spPr/>
        <p:txBody>
          <a:bodyPr vert="horz" lIns="91440" tIns="45720" rIns="91440" bIns="45720" rtlCol="0" anchor="t">
            <a:normAutofit/>
          </a:bodyPr>
          <a:lstStyle/>
          <a:p>
            <a:pPr marL="0" indent="0" algn="ctr">
              <a:buNone/>
            </a:pPr>
            <a:r>
              <a:rPr lang="en-US" sz="1600" b="1" u="sng">
                <a:ea typeface="+mn-lt"/>
                <a:cs typeface="+mn-lt"/>
              </a:rPr>
              <a:t>Mean Speeds</a:t>
            </a:r>
            <a:endParaRPr lang="en-US" sz="1600" b="1" u="sng"/>
          </a:p>
          <a:p>
            <a:pPr marL="0" indent="0" algn="r">
              <a:buNone/>
            </a:pPr>
            <a:endParaRPr lang="en-US" sz="1600" b="1">
              <a:ea typeface="+mn-lt"/>
              <a:cs typeface="+mn-lt"/>
            </a:endParaRPr>
          </a:p>
          <a:p>
            <a:pPr marL="0" indent="0" algn="r">
              <a:buNone/>
            </a:pPr>
            <a:r>
              <a:rPr lang="en-US" sz="1600">
                <a:ea typeface="+mn-lt"/>
                <a:cs typeface="+mn-lt"/>
              </a:rPr>
              <a:t>Fastest Download: </a:t>
            </a:r>
            <a:r>
              <a:rPr lang="en-US" sz="1600" b="1">
                <a:ea typeface="+mn-lt"/>
                <a:cs typeface="+mn-lt"/>
              </a:rPr>
              <a:t>106.67 Mbps</a:t>
            </a:r>
            <a:endParaRPr lang="en-US" sz="1600" b="1"/>
          </a:p>
          <a:p>
            <a:pPr marL="0" indent="0" algn="r">
              <a:buNone/>
            </a:pPr>
            <a:r>
              <a:rPr lang="en-US" sz="1600">
                <a:ea typeface="+mn-lt"/>
                <a:cs typeface="+mn-lt"/>
              </a:rPr>
              <a:t>Slowest Download: </a:t>
            </a:r>
            <a:r>
              <a:rPr lang="en-US" sz="1600" b="1">
                <a:ea typeface="+mn-lt"/>
                <a:cs typeface="+mn-lt"/>
              </a:rPr>
              <a:t>53.06 Mbps</a:t>
            </a:r>
            <a:endParaRPr lang="en-US" sz="1600" b="1"/>
          </a:p>
          <a:p>
            <a:pPr marL="0" indent="0" algn="r">
              <a:buNone/>
            </a:pPr>
            <a:r>
              <a:rPr lang="en-US" sz="1600">
                <a:ea typeface="+mn-lt"/>
                <a:cs typeface="+mn-lt"/>
              </a:rPr>
              <a:t> Mean Download: </a:t>
            </a:r>
            <a:r>
              <a:rPr lang="en-US" sz="1600" b="1">
                <a:ea typeface="+mn-lt"/>
                <a:cs typeface="+mn-lt"/>
              </a:rPr>
              <a:t>90.16 Mbps</a:t>
            </a:r>
            <a:endParaRPr lang="en-US" sz="1600" b="1"/>
          </a:p>
          <a:p>
            <a:pPr marL="0" indent="0" algn="r">
              <a:buNone/>
            </a:pPr>
            <a:r>
              <a:rPr lang="en-US" sz="1600">
                <a:ea typeface="+mn-lt"/>
                <a:cs typeface="+mn-lt"/>
              </a:rPr>
              <a:t> Median Download: </a:t>
            </a:r>
            <a:r>
              <a:rPr lang="en-US" sz="1600" b="1">
                <a:ea typeface="+mn-lt"/>
                <a:cs typeface="+mn-lt"/>
              </a:rPr>
              <a:t>90.16 Mbps</a:t>
            </a:r>
            <a:endParaRPr lang="en-US" sz="1600" b="1"/>
          </a:p>
          <a:p>
            <a:pPr algn="r"/>
            <a:endParaRPr lang="en-US" sz="1600">
              <a:ea typeface="+mn-lt"/>
              <a:cs typeface="+mn-lt"/>
            </a:endParaRPr>
          </a:p>
          <a:p>
            <a:pPr marL="0" indent="0" algn="r">
              <a:buNone/>
            </a:pPr>
            <a:r>
              <a:rPr lang="en-US" sz="1600">
                <a:ea typeface="+mn-lt"/>
                <a:cs typeface="+mn-lt"/>
              </a:rPr>
              <a:t>Fastest Upload: </a:t>
            </a:r>
            <a:r>
              <a:rPr lang="en-US" sz="1600" b="1">
                <a:ea typeface="+mn-lt"/>
                <a:cs typeface="+mn-lt"/>
              </a:rPr>
              <a:t>48.14 Mbps</a:t>
            </a:r>
            <a:endParaRPr lang="en-US" sz="1600" b="1"/>
          </a:p>
          <a:p>
            <a:pPr marL="0" indent="0" algn="r">
              <a:buNone/>
            </a:pPr>
            <a:r>
              <a:rPr lang="en-US" sz="1600">
                <a:ea typeface="+mn-lt"/>
                <a:cs typeface="+mn-lt"/>
              </a:rPr>
              <a:t>Slowest Upload: </a:t>
            </a:r>
            <a:r>
              <a:rPr lang="en-US" sz="1600" b="1">
                <a:ea typeface="+mn-lt"/>
                <a:cs typeface="+mn-lt"/>
              </a:rPr>
              <a:t>10.05 Mbps</a:t>
            </a:r>
            <a:endParaRPr lang="en-US" sz="1600" b="1"/>
          </a:p>
          <a:p>
            <a:pPr marL="0" indent="0" algn="r">
              <a:buNone/>
            </a:pPr>
            <a:r>
              <a:rPr lang="en-US" sz="1600">
                <a:ea typeface="+mn-lt"/>
                <a:cs typeface="+mn-lt"/>
              </a:rPr>
              <a:t> Mean Upload: </a:t>
            </a:r>
            <a:r>
              <a:rPr lang="en-US" sz="1600" b="1">
                <a:ea typeface="+mn-lt"/>
                <a:cs typeface="+mn-lt"/>
              </a:rPr>
              <a:t>35.53 Mbps</a:t>
            </a:r>
            <a:endParaRPr lang="en-US" sz="1600" b="1"/>
          </a:p>
          <a:p>
            <a:pPr marL="0" indent="0" algn="r">
              <a:buNone/>
            </a:pPr>
            <a:r>
              <a:rPr lang="en-US" sz="1600">
                <a:ea typeface="+mn-lt"/>
                <a:cs typeface="+mn-lt"/>
              </a:rPr>
              <a:t> Median Upload: </a:t>
            </a:r>
            <a:r>
              <a:rPr lang="en-US" sz="1600" b="1">
                <a:ea typeface="+mn-lt"/>
                <a:cs typeface="+mn-lt"/>
              </a:rPr>
              <a:t>37.61 Mbps</a:t>
            </a:r>
            <a:endParaRPr lang="en-US" sz="1600" b="1"/>
          </a:p>
          <a:p>
            <a:pPr algn="r"/>
            <a:endParaRPr lang="en-US" sz="1600"/>
          </a:p>
        </p:txBody>
      </p:sp>
      <p:sp>
        <p:nvSpPr>
          <p:cNvPr id="4" name="Content Placeholder 3">
            <a:extLst>
              <a:ext uri="{FF2B5EF4-FFF2-40B4-BE49-F238E27FC236}">
                <a16:creationId xmlns:a16="http://schemas.microsoft.com/office/drawing/2014/main" id="{CDC98DF7-3EBA-F9AA-4D5C-37DBADAD9D93}"/>
              </a:ext>
            </a:extLst>
          </p:cNvPr>
          <p:cNvSpPr>
            <a:spLocks noGrp="1"/>
          </p:cNvSpPr>
          <p:nvPr>
            <p:ph sz="half" idx="2"/>
          </p:nvPr>
        </p:nvSpPr>
        <p:spPr/>
        <p:txBody>
          <a:bodyPr vert="horz" lIns="91440" tIns="45720" rIns="91440" bIns="45720" rtlCol="0" anchor="t">
            <a:normAutofit/>
          </a:bodyPr>
          <a:lstStyle/>
          <a:p>
            <a:pPr marL="0" indent="0" algn="ctr">
              <a:buNone/>
            </a:pPr>
            <a:r>
              <a:rPr lang="en-US" sz="1600" b="1" u="sng">
                <a:ea typeface="+mn-lt"/>
                <a:cs typeface="+mn-lt"/>
              </a:rPr>
              <a:t>Median Speeds</a:t>
            </a:r>
            <a:endParaRPr lang="en-US" sz="1600" b="1" u="sng"/>
          </a:p>
          <a:p>
            <a:pPr marL="0" indent="0" algn="ctr">
              <a:buNone/>
            </a:pPr>
            <a:endParaRPr lang="en-US" sz="1600" b="1" u="sng">
              <a:ea typeface="+mn-lt"/>
              <a:cs typeface="+mn-lt"/>
            </a:endParaRPr>
          </a:p>
          <a:p>
            <a:pPr marL="0" indent="0" algn="r">
              <a:buNone/>
            </a:pPr>
            <a:r>
              <a:rPr lang="en-US" sz="1600">
                <a:ea typeface="+mn-lt"/>
                <a:cs typeface="+mn-lt"/>
              </a:rPr>
              <a:t>Fastest Download: </a:t>
            </a:r>
            <a:r>
              <a:rPr lang="en-US" sz="1600" b="1">
                <a:ea typeface="+mn-lt"/>
                <a:cs typeface="+mn-lt"/>
              </a:rPr>
              <a:t>67.62 Mbps</a:t>
            </a:r>
            <a:endParaRPr lang="en-US" sz="1600"/>
          </a:p>
          <a:p>
            <a:pPr marL="0" indent="0" algn="r">
              <a:buNone/>
            </a:pPr>
            <a:r>
              <a:rPr lang="en-US" sz="1600">
                <a:ea typeface="+mn-lt"/>
                <a:cs typeface="+mn-lt"/>
              </a:rPr>
              <a:t>Slowest Download: </a:t>
            </a:r>
            <a:r>
              <a:rPr lang="en-US" sz="1600" b="1">
                <a:ea typeface="+mn-lt"/>
                <a:cs typeface="+mn-lt"/>
              </a:rPr>
              <a:t>31.92 Mbps</a:t>
            </a:r>
            <a:endParaRPr lang="en-US" sz="1600" b="1"/>
          </a:p>
          <a:p>
            <a:pPr marL="0" indent="0" algn="r">
              <a:buNone/>
            </a:pPr>
            <a:r>
              <a:rPr lang="en-US" sz="1600">
                <a:ea typeface="+mn-lt"/>
                <a:cs typeface="+mn-lt"/>
              </a:rPr>
              <a:t> Mean Download: </a:t>
            </a:r>
            <a:r>
              <a:rPr lang="en-US" sz="1600" b="1">
                <a:ea typeface="+mn-lt"/>
                <a:cs typeface="+mn-lt"/>
              </a:rPr>
              <a:t>46.55 Mbps</a:t>
            </a:r>
            <a:endParaRPr lang="en-US" sz="1600" b="1"/>
          </a:p>
          <a:p>
            <a:pPr marL="0" indent="0" algn="r">
              <a:buNone/>
            </a:pPr>
            <a:r>
              <a:rPr lang="en-US" sz="1600">
                <a:ea typeface="+mn-lt"/>
                <a:cs typeface="+mn-lt"/>
              </a:rPr>
              <a:t> Median Download: </a:t>
            </a:r>
            <a:r>
              <a:rPr lang="en-US" sz="1600" b="1">
                <a:ea typeface="+mn-lt"/>
                <a:cs typeface="+mn-lt"/>
              </a:rPr>
              <a:t>46.61 Mbps</a:t>
            </a:r>
            <a:endParaRPr lang="en-US" sz="1600"/>
          </a:p>
          <a:p>
            <a:pPr marL="0" indent="0" algn="r">
              <a:buNone/>
            </a:pPr>
            <a:endParaRPr lang="en-US" sz="1600">
              <a:ea typeface="+mn-lt"/>
              <a:cs typeface="+mn-lt"/>
            </a:endParaRPr>
          </a:p>
          <a:p>
            <a:pPr marL="0" indent="0" algn="r">
              <a:buNone/>
            </a:pPr>
            <a:r>
              <a:rPr lang="en-US" sz="1600">
                <a:ea typeface="+mn-lt"/>
                <a:cs typeface="+mn-lt"/>
              </a:rPr>
              <a:t>Fastest Upload: </a:t>
            </a:r>
            <a:r>
              <a:rPr lang="en-US" sz="1600" b="1">
                <a:ea typeface="+mn-lt"/>
                <a:cs typeface="+mn-lt"/>
              </a:rPr>
              <a:t>26.22 Mbps</a:t>
            </a:r>
            <a:endParaRPr lang="en-US" sz="1600" b="1"/>
          </a:p>
          <a:p>
            <a:pPr marL="0" indent="0" algn="r">
              <a:buNone/>
            </a:pPr>
            <a:r>
              <a:rPr lang="en-US" sz="1600">
                <a:ea typeface="+mn-lt"/>
                <a:cs typeface="+mn-lt"/>
              </a:rPr>
              <a:t>Slowest Upload: </a:t>
            </a:r>
            <a:r>
              <a:rPr lang="en-US" sz="1600" b="1">
                <a:ea typeface="+mn-lt"/>
                <a:cs typeface="+mn-lt"/>
              </a:rPr>
              <a:t>8.95 Mbps</a:t>
            </a:r>
            <a:endParaRPr lang="en-US" sz="1600" b="1"/>
          </a:p>
          <a:p>
            <a:pPr marL="0" indent="0" algn="r">
              <a:buNone/>
            </a:pPr>
            <a:r>
              <a:rPr lang="en-US" sz="1600">
                <a:ea typeface="+mn-lt"/>
                <a:cs typeface="+mn-lt"/>
              </a:rPr>
              <a:t> Mean Upload: </a:t>
            </a:r>
            <a:r>
              <a:rPr lang="en-US" sz="1600" b="1">
                <a:ea typeface="+mn-lt"/>
                <a:cs typeface="+mn-lt"/>
              </a:rPr>
              <a:t>17.00 Mbps</a:t>
            </a:r>
            <a:endParaRPr lang="en-US" sz="1600" b="1"/>
          </a:p>
          <a:p>
            <a:pPr marL="0" indent="0" algn="r">
              <a:buNone/>
            </a:pPr>
            <a:r>
              <a:rPr lang="en-US" sz="1600">
                <a:ea typeface="+mn-lt"/>
                <a:cs typeface="+mn-lt"/>
              </a:rPr>
              <a:t> Median Upload: </a:t>
            </a:r>
            <a:r>
              <a:rPr lang="en-US" sz="1600" b="1">
                <a:ea typeface="+mn-lt"/>
                <a:cs typeface="+mn-lt"/>
              </a:rPr>
              <a:t>16.00 Mbps</a:t>
            </a:r>
            <a:endParaRPr lang="en-US" sz="1600" b="1"/>
          </a:p>
          <a:p>
            <a:pPr algn="r"/>
            <a:endParaRPr lang="en-US" sz="1600"/>
          </a:p>
        </p:txBody>
      </p:sp>
    </p:spTree>
    <p:extLst>
      <p:ext uri="{BB962C8B-B14F-4D97-AF65-F5344CB8AC3E}">
        <p14:creationId xmlns:p14="http://schemas.microsoft.com/office/powerpoint/2010/main" val="2936987781"/>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1000"/>
                                        <p:tgtEl>
                                          <p:spTgt spid="3">
                                            <p:txEl>
                                              <p:pRg st="0" end="0"/>
                                            </p:txEl>
                                          </p:spTgt>
                                        </p:tgtEl>
                                      </p:cBhvr>
                                    </p:animEffect>
                                  </p:childTnLst>
                                </p:cTn>
                              </p:par>
                            </p:childTnLst>
                          </p:cTn>
                        </p:par>
                        <p:par>
                          <p:cTn id="8" fill="hold">
                            <p:stCondLst>
                              <p:cond delay="1000"/>
                            </p:stCondLst>
                            <p:childTnLst>
                              <p:par>
                                <p:cTn id="9" presetID="14" presetClass="entr" presetSubtype="10" fill="hold" grpId="0"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randombar(horizontal)">
                                      <p:cBhvr>
                                        <p:cTn id="11" dur="1000"/>
                                        <p:tgtEl>
                                          <p:spTgt spid="3">
                                            <p:txEl>
                                              <p:pRg st="2" end="2"/>
                                            </p:txEl>
                                          </p:spTgt>
                                        </p:tgtEl>
                                      </p:cBhvr>
                                    </p:animEffect>
                                  </p:childTnLst>
                                </p:cTn>
                              </p:par>
                            </p:childTnLst>
                          </p:cTn>
                        </p:par>
                        <p:par>
                          <p:cTn id="12" fill="hold">
                            <p:stCondLst>
                              <p:cond delay="2000"/>
                            </p:stCondLst>
                            <p:childTnLst>
                              <p:par>
                                <p:cTn id="13" presetID="14" presetClass="entr" presetSubtype="10" fill="hold" grpId="0" nodeType="after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5" dur="1000"/>
                                        <p:tgtEl>
                                          <p:spTgt spid="3">
                                            <p:txEl>
                                              <p:pRg st="3" end="3"/>
                                            </p:txEl>
                                          </p:spTgt>
                                        </p:tgtEl>
                                      </p:cBhvr>
                                    </p:animEffect>
                                  </p:childTnLst>
                                </p:cTn>
                              </p:par>
                            </p:childTnLst>
                          </p:cTn>
                        </p:par>
                        <p:par>
                          <p:cTn id="16" fill="hold">
                            <p:stCondLst>
                              <p:cond delay="3000"/>
                            </p:stCondLst>
                            <p:childTnLst>
                              <p:par>
                                <p:cTn id="17" presetID="14" presetClass="entr" presetSubtype="10"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randombar(horizontal)">
                                      <p:cBhvr>
                                        <p:cTn id="19" dur="1000"/>
                                        <p:tgtEl>
                                          <p:spTgt spid="3">
                                            <p:txEl>
                                              <p:pRg st="4" end="4"/>
                                            </p:txEl>
                                          </p:spTgt>
                                        </p:tgtEl>
                                      </p:cBhvr>
                                    </p:animEffect>
                                  </p:childTnLst>
                                </p:cTn>
                              </p:par>
                            </p:childTnLst>
                          </p:cTn>
                        </p:par>
                        <p:par>
                          <p:cTn id="20" fill="hold">
                            <p:stCondLst>
                              <p:cond delay="4000"/>
                            </p:stCondLst>
                            <p:childTnLst>
                              <p:par>
                                <p:cTn id="21" presetID="14" presetClass="entr" presetSubtype="10" fill="hold" grpId="0" nodeType="after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randombar(horizontal)">
                                      <p:cBhvr>
                                        <p:cTn id="23" dur="1000"/>
                                        <p:tgtEl>
                                          <p:spTgt spid="3">
                                            <p:txEl>
                                              <p:pRg st="5" end="5"/>
                                            </p:txEl>
                                          </p:spTgt>
                                        </p:tgtEl>
                                      </p:cBhvr>
                                    </p:animEffect>
                                  </p:childTnLst>
                                </p:cTn>
                              </p:par>
                            </p:childTnLst>
                          </p:cTn>
                        </p:par>
                        <p:par>
                          <p:cTn id="24" fill="hold">
                            <p:stCondLst>
                              <p:cond delay="5000"/>
                            </p:stCondLst>
                            <p:childTnLst>
                              <p:par>
                                <p:cTn id="25" presetID="14" presetClass="entr" presetSubtype="10" fill="hold" grpId="0" nodeType="after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randombar(horizontal)">
                                      <p:cBhvr>
                                        <p:cTn id="27" dur="1000"/>
                                        <p:tgtEl>
                                          <p:spTgt spid="3">
                                            <p:txEl>
                                              <p:pRg st="7" end="7"/>
                                            </p:txEl>
                                          </p:spTgt>
                                        </p:tgtEl>
                                      </p:cBhvr>
                                    </p:animEffect>
                                  </p:childTnLst>
                                </p:cTn>
                              </p:par>
                            </p:childTnLst>
                          </p:cTn>
                        </p:par>
                        <p:par>
                          <p:cTn id="28" fill="hold">
                            <p:stCondLst>
                              <p:cond delay="6000"/>
                            </p:stCondLst>
                            <p:childTnLst>
                              <p:par>
                                <p:cTn id="29" presetID="14" presetClass="entr" presetSubtype="10" fill="hold" grpId="0" nodeType="after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randombar(horizontal)">
                                      <p:cBhvr>
                                        <p:cTn id="31" dur="1000"/>
                                        <p:tgtEl>
                                          <p:spTgt spid="3">
                                            <p:txEl>
                                              <p:pRg st="8" end="8"/>
                                            </p:txEl>
                                          </p:spTgt>
                                        </p:tgtEl>
                                      </p:cBhvr>
                                    </p:animEffect>
                                  </p:childTnLst>
                                </p:cTn>
                              </p:par>
                            </p:childTnLst>
                          </p:cTn>
                        </p:par>
                        <p:par>
                          <p:cTn id="32" fill="hold">
                            <p:stCondLst>
                              <p:cond delay="7000"/>
                            </p:stCondLst>
                            <p:childTnLst>
                              <p:par>
                                <p:cTn id="33" presetID="14" presetClass="entr" presetSubtype="10" fill="hold" grpId="0" nodeType="after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randombar(horizontal)">
                                      <p:cBhvr>
                                        <p:cTn id="35" dur="1000"/>
                                        <p:tgtEl>
                                          <p:spTgt spid="3">
                                            <p:txEl>
                                              <p:pRg st="9" end="9"/>
                                            </p:txEl>
                                          </p:spTgt>
                                        </p:tgtEl>
                                      </p:cBhvr>
                                    </p:animEffect>
                                  </p:childTnLst>
                                </p:cTn>
                              </p:par>
                            </p:childTnLst>
                          </p:cTn>
                        </p:par>
                        <p:par>
                          <p:cTn id="36" fill="hold">
                            <p:stCondLst>
                              <p:cond delay="8000"/>
                            </p:stCondLst>
                            <p:childTnLst>
                              <p:par>
                                <p:cTn id="37" presetID="14" presetClass="entr" presetSubtype="10" fill="hold" grpId="0" nodeType="after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randombar(horizontal)">
                                      <p:cBhvr>
                                        <p:cTn id="39" dur="1000"/>
                                        <p:tgtEl>
                                          <p:spTgt spid="3">
                                            <p:txEl>
                                              <p:pRg st="10" end="10"/>
                                            </p:txEl>
                                          </p:spTgt>
                                        </p:tgtEl>
                                      </p:cBhvr>
                                    </p:animEffect>
                                  </p:childTnLst>
                                </p:cTn>
                              </p:par>
                            </p:childTnLst>
                          </p:cTn>
                        </p:par>
                        <p:par>
                          <p:cTn id="40" fill="hold">
                            <p:stCondLst>
                              <p:cond delay="9000"/>
                            </p:stCondLst>
                            <p:childTnLst>
                              <p:par>
                                <p:cTn id="41" presetID="22" presetClass="entr" presetSubtype="4" fill="hold" grpId="0" nodeType="afterEffect">
                                  <p:stCondLst>
                                    <p:cond delay="0"/>
                                  </p:stCondLst>
                                  <p:childTnLst>
                                    <p:set>
                                      <p:cBhvr>
                                        <p:cTn id="42" dur="1" fill="hold">
                                          <p:stCondLst>
                                            <p:cond delay="0"/>
                                          </p:stCondLst>
                                        </p:cTn>
                                        <p:tgtEl>
                                          <p:spTgt spid="4">
                                            <p:txEl>
                                              <p:pRg st="0" end="0"/>
                                            </p:txEl>
                                          </p:spTgt>
                                        </p:tgtEl>
                                        <p:attrNameLst>
                                          <p:attrName>style.visibility</p:attrName>
                                        </p:attrNameLst>
                                      </p:cBhvr>
                                      <p:to>
                                        <p:strVal val="visible"/>
                                      </p:to>
                                    </p:set>
                                    <p:animEffect transition="in" filter="wipe(down)">
                                      <p:cBhvr>
                                        <p:cTn id="43" dur="1000"/>
                                        <p:tgtEl>
                                          <p:spTgt spid="4">
                                            <p:txEl>
                                              <p:pRg st="0" end="0"/>
                                            </p:txEl>
                                          </p:spTgt>
                                        </p:tgtEl>
                                      </p:cBhvr>
                                    </p:animEffect>
                                  </p:childTnLst>
                                </p:cTn>
                              </p:par>
                            </p:childTnLst>
                          </p:cTn>
                        </p:par>
                        <p:par>
                          <p:cTn id="44" fill="hold">
                            <p:stCondLst>
                              <p:cond delay="10000"/>
                            </p:stCondLst>
                            <p:childTnLst>
                              <p:par>
                                <p:cTn id="45" presetID="22" presetClass="entr" presetSubtype="4" fill="hold" grpId="0" nodeType="afterEffect">
                                  <p:stCondLst>
                                    <p:cond delay="0"/>
                                  </p:stCondLst>
                                  <p:childTnLst>
                                    <p:set>
                                      <p:cBhvr>
                                        <p:cTn id="46" dur="1" fill="hold">
                                          <p:stCondLst>
                                            <p:cond delay="0"/>
                                          </p:stCondLst>
                                        </p:cTn>
                                        <p:tgtEl>
                                          <p:spTgt spid="4">
                                            <p:txEl>
                                              <p:pRg st="2" end="2"/>
                                            </p:txEl>
                                          </p:spTgt>
                                        </p:tgtEl>
                                        <p:attrNameLst>
                                          <p:attrName>style.visibility</p:attrName>
                                        </p:attrNameLst>
                                      </p:cBhvr>
                                      <p:to>
                                        <p:strVal val="visible"/>
                                      </p:to>
                                    </p:set>
                                    <p:animEffect transition="in" filter="wipe(down)">
                                      <p:cBhvr>
                                        <p:cTn id="47" dur="1000"/>
                                        <p:tgtEl>
                                          <p:spTgt spid="4">
                                            <p:txEl>
                                              <p:pRg st="2" end="2"/>
                                            </p:txEl>
                                          </p:spTgt>
                                        </p:tgtEl>
                                      </p:cBhvr>
                                    </p:animEffect>
                                  </p:childTnLst>
                                </p:cTn>
                              </p:par>
                            </p:childTnLst>
                          </p:cTn>
                        </p:par>
                        <p:par>
                          <p:cTn id="48" fill="hold">
                            <p:stCondLst>
                              <p:cond delay="11000"/>
                            </p:stCondLst>
                            <p:childTnLst>
                              <p:par>
                                <p:cTn id="49" presetID="22" presetClass="entr" presetSubtype="4" fill="hold" grpId="0" nodeType="afterEffect">
                                  <p:stCondLst>
                                    <p:cond delay="0"/>
                                  </p:stCondLst>
                                  <p:childTnLst>
                                    <p:set>
                                      <p:cBhvr>
                                        <p:cTn id="50" dur="1" fill="hold">
                                          <p:stCondLst>
                                            <p:cond delay="0"/>
                                          </p:stCondLst>
                                        </p:cTn>
                                        <p:tgtEl>
                                          <p:spTgt spid="4">
                                            <p:txEl>
                                              <p:pRg st="3" end="3"/>
                                            </p:txEl>
                                          </p:spTgt>
                                        </p:tgtEl>
                                        <p:attrNameLst>
                                          <p:attrName>style.visibility</p:attrName>
                                        </p:attrNameLst>
                                      </p:cBhvr>
                                      <p:to>
                                        <p:strVal val="visible"/>
                                      </p:to>
                                    </p:set>
                                    <p:animEffect transition="in" filter="wipe(down)">
                                      <p:cBhvr>
                                        <p:cTn id="51" dur="1000"/>
                                        <p:tgtEl>
                                          <p:spTgt spid="4">
                                            <p:txEl>
                                              <p:pRg st="3" end="3"/>
                                            </p:txEl>
                                          </p:spTgt>
                                        </p:tgtEl>
                                      </p:cBhvr>
                                    </p:animEffect>
                                  </p:childTnLst>
                                </p:cTn>
                              </p:par>
                            </p:childTnLst>
                          </p:cTn>
                        </p:par>
                        <p:par>
                          <p:cTn id="52" fill="hold">
                            <p:stCondLst>
                              <p:cond delay="12000"/>
                            </p:stCondLst>
                            <p:childTnLst>
                              <p:par>
                                <p:cTn id="53" presetID="22" presetClass="entr" presetSubtype="4" fill="hold" grpId="0" nodeType="afterEffect">
                                  <p:stCondLst>
                                    <p:cond delay="0"/>
                                  </p:stCondLst>
                                  <p:childTnLst>
                                    <p:set>
                                      <p:cBhvr>
                                        <p:cTn id="54" dur="1" fill="hold">
                                          <p:stCondLst>
                                            <p:cond delay="0"/>
                                          </p:stCondLst>
                                        </p:cTn>
                                        <p:tgtEl>
                                          <p:spTgt spid="4">
                                            <p:txEl>
                                              <p:pRg st="4" end="4"/>
                                            </p:txEl>
                                          </p:spTgt>
                                        </p:tgtEl>
                                        <p:attrNameLst>
                                          <p:attrName>style.visibility</p:attrName>
                                        </p:attrNameLst>
                                      </p:cBhvr>
                                      <p:to>
                                        <p:strVal val="visible"/>
                                      </p:to>
                                    </p:set>
                                    <p:animEffect transition="in" filter="wipe(down)">
                                      <p:cBhvr>
                                        <p:cTn id="55" dur="1000"/>
                                        <p:tgtEl>
                                          <p:spTgt spid="4">
                                            <p:txEl>
                                              <p:pRg st="4" end="4"/>
                                            </p:txEl>
                                          </p:spTgt>
                                        </p:tgtEl>
                                      </p:cBhvr>
                                    </p:animEffect>
                                  </p:childTnLst>
                                </p:cTn>
                              </p:par>
                            </p:childTnLst>
                          </p:cTn>
                        </p:par>
                        <p:par>
                          <p:cTn id="56" fill="hold">
                            <p:stCondLst>
                              <p:cond delay="13000"/>
                            </p:stCondLst>
                            <p:childTnLst>
                              <p:par>
                                <p:cTn id="57" presetID="22" presetClass="entr" presetSubtype="4" fill="hold" grpId="0" nodeType="afterEffect">
                                  <p:stCondLst>
                                    <p:cond delay="0"/>
                                  </p:stCondLst>
                                  <p:childTnLst>
                                    <p:set>
                                      <p:cBhvr>
                                        <p:cTn id="58" dur="1" fill="hold">
                                          <p:stCondLst>
                                            <p:cond delay="0"/>
                                          </p:stCondLst>
                                        </p:cTn>
                                        <p:tgtEl>
                                          <p:spTgt spid="4">
                                            <p:txEl>
                                              <p:pRg st="5" end="5"/>
                                            </p:txEl>
                                          </p:spTgt>
                                        </p:tgtEl>
                                        <p:attrNameLst>
                                          <p:attrName>style.visibility</p:attrName>
                                        </p:attrNameLst>
                                      </p:cBhvr>
                                      <p:to>
                                        <p:strVal val="visible"/>
                                      </p:to>
                                    </p:set>
                                    <p:animEffect transition="in" filter="wipe(down)">
                                      <p:cBhvr>
                                        <p:cTn id="59" dur="1000"/>
                                        <p:tgtEl>
                                          <p:spTgt spid="4">
                                            <p:txEl>
                                              <p:pRg st="5" end="5"/>
                                            </p:txEl>
                                          </p:spTgt>
                                        </p:tgtEl>
                                      </p:cBhvr>
                                    </p:animEffect>
                                  </p:childTnLst>
                                </p:cTn>
                              </p:par>
                            </p:childTnLst>
                          </p:cTn>
                        </p:par>
                        <p:par>
                          <p:cTn id="60" fill="hold">
                            <p:stCondLst>
                              <p:cond delay="14000"/>
                            </p:stCondLst>
                            <p:childTnLst>
                              <p:par>
                                <p:cTn id="61" presetID="22" presetClass="entr" presetSubtype="4" fill="hold" grpId="0" nodeType="afterEffect">
                                  <p:stCondLst>
                                    <p:cond delay="0"/>
                                  </p:stCondLst>
                                  <p:childTnLst>
                                    <p:set>
                                      <p:cBhvr>
                                        <p:cTn id="62" dur="1" fill="hold">
                                          <p:stCondLst>
                                            <p:cond delay="0"/>
                                          </p:stCondLst>
                                        </p:cTn>
                                        <p:tgtEl>
                                          <p:spTgt spid="4">
                                            <p:txEl>
                                              <p:pRg st="7" end="7"/>
                                            </p:txEl>
                                          </p:spTgt>
                                        </p:tgtEl>
                                        <p:attrNameLst>
                                          <p:attrName>style.visibility</p:attrName>
                                        </p:attrNameLst>
                                      </p:cBhvr>
                                      <p:to>
                                        <p:strVal val="visible"/>
                                      </p:to>
                                    </p:set>
                                    <p:animEffect transition="in" filter="wipe(down)">
                                      <p:cBhvr>
                                        <p:cTn id="63" dur="1000"/>
                                        <p:tgtEl>
                                          <p:spTgt spid="4">
                                            <p:txEl>
                                              <p:pRg st="7" end="7"/>
                                            </p:txEl>
                                          </p:spTgt>
                                        </p:tgtEl>
                                      </p:cBhvr>
                                    </p:animEffect>
                                  </p:childTnLst>
                                </p:cTn>
                              </p:par>
                            </p:childTnLst>
                          </p:cTn>
                        </p:par>
                        <p:par>
                          <p:cTn id="64" fill="hold">
                            <p:stCondLst>
                              <p:cond delay="15000"/>
                            </p:stCondLst>
                            <p:childTnLst>
                              <p:par>
                                <p:cTn id="65" presetID="22" presetClass="entr" presetSubtype="4" fill="hold" grpId="0" nodeType="afterEffect">
                                  <p:stCondLst>
                                    <p:cond delay="0"/>
                                  </p:stCondLst>
                                  <p:childTnLst>
                                    <p:set>
                                      <p:cBhvr>
                                        <p:cTn id="66" dur="1" fill="hold">
                                          <p:stCondLst>
                                            <p:cond delay="0"/>
                                          </p:stCondLst>
                                        </p:cTn>
                                        <p:tgtEl>
                                          <p:spTgt spid="4">
                                            <p:txEl>
                                              <p:pRg st="8" end="8"/>
                                            </p:txEl>
                                          </p:spTgt>
                                        </p:tgtEl>
                                        <p:attrNameLst>
                                          <p:attrName>style.visibility</p:attrName>
                                        </p:attrNameLst>
                                      </p:cBhvr>
                                      <p:to>
                                        <p:strVal val="visible"/>
                                      </p:to>
                                    </p:set>
                                    <p:animEffect transition="in" filter="wipe(down)">
                                      <p:cBhvr>
                                        <p:cTn id="67" dur="1000"/>
                                        <p:tgtEl>
                                          <p:spTgt spid="4">
                                            <p:txEl>
                                              <p:pRg st="8" end="8"/>
                                            </p:txEl>
                                          </p:spTgt>
                                        </p:tgtEl>
                                      </p:cBhvr>
                                    </p:animEffect>
                                  </p:childTnLst>
                                </p:cTn>
                              </p:par>
                            </p:childTnLst>
                          </p:cTn>
                        </p:par>
                        <p:par>
                          <p:cTn id="68" fill="hold">
                            <p:stCondLst>
                              <p:cond delay="16000"/>
                            </p:stCondLst>
                            <p:childTnLst>
                              <p:par>
                                <p:cTn id="69" presetID="22" presetClass="entr" presetSubtype="4" fill="hold" grpId="0" nodeType="afterEffect">
                                  <p:stCondLst>
                                    <p:cond delay="0"/>
                                  </p:stCondLst>
                                  <p:childTnLst>
                                    <p:set>
                                      <p:cBhvr>
                                        <p:cTn id="70" dur="1" fill="hold">
                                          <p:stCondLst>
                                            <p:cond delay="0"/>
                                          </p:stCondLst>
                                        </p:cTn>
                                        <p:tgtEl>
                                          <p:spTgt spid="4">
                                            <p:txEl>
                                              <p:pRg st="9" end="9"/>
                                            </p:txEl>
                                          </p:spTgt>
                                        </p:tgtEl>
                                        <p:attrNameLst>
                                          <p:attrName>style.visibility</p:attrName>
                                        </p:attrNameLst>
                                      </p:cBhvr>
                                      <p:to>
                                        <p:strVal val="visible"/>
                                      </p:to>
                                    </p:set>
                                    <p:animEffect transition="in" filter="wipe(down)">
                                      <p:cBhvr>
                                        <p:cTn id="71" dur="1000"/>
                                        <p:tgtEl>
                                          <p:spTgt spid="4">
                                            <p:txEl>
                                              <p:pRg st="9" end="9"/>
                                            </p:txEl>
                                          </p:spTgt>
                                        </p:tgtEl>
                                      </p:cBhvr>
                                    </p:animEffect>
                                  </p:childTnLst>
                                </p:cTn>
                              </p:par>
                            </p:childTnLst>
                          </p:cTn>
                        </p:par>
                        <p:par>
                          <p:cTn id="72" fill="hold">
                            <p:stCondLst>
                              <p:cond delay="17000"/>
                            </p:stCondLst>
                            <p:childTnLst>
                              <p:par>
                                <p:cTn id="73" presetID="22" presetClass="entr" presetSubtype="4" fill="hold" grpId="0" nodeType="afterEffect">
                                  <p:stCondLst>
                                    <p:cond delay="0"/>
                                  </p:stCondLst>
                                  <p:childTnLst>
                                    <p:set>
                                      <p:cBhvr>
                                        <p:cTn id="74" dur="1" fill="hold">
                                          <p:stCondLst>
                                            <p:cond delay="0"/>
                                          </p:stCondLst>
                                        </p:cTn>
                                        <p:tgtEl>
                                          <p:spTgt spid="4">
                                            <p:txEl>
                                              <p:pRg st="10" end="10"/>
                                            </p:txEl>
                                          </p:spTgt>
                                        </p:tgtEl>
                                        <p:attrNameLst>
                                          <p:attrName>style.visibility</p:attrName>
                                        </p:attrNameLst>
                                      </p:cBhvr>
                                      <p:to>
                                        <p:strVal val="visible"/>
                                      </p:to>
                                    </p:set>
                                    <p:animEffect transition="in" filter="wipe(down)">
                                      <p:cBhvr>
                                        <p:cTn id="75" dur="10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7BA93-4F08-DBF1-61A8-7E8AAAF5390F}"/>
              </a:ext>
            </a:extLst>
          </p:cNvPr>
          <p:cNvSpPr>
            <a:spLocks noGrp="1"/>
          </p:cNvSpPr>
          <p:nvPr>
            <p:ph type="title"/>
          </p:nvPr>
        </p:nvSpPr>
        <p:spPr>
          <a:xfrm>
            <a:off x="355922" y="-1587"/>
            <a:ext cx="10997878" cy="1354499"/>
          </a:xfrm>
        </p:spPr>
        <p:txBody>
          <a:bodyPr>
            <a:normAutofit/>
          </a:bodyPr>
          <a:lstStyle/>
          <a:p>
            <a:pPr algn="ctr"/>
            <a:r>
              <a:rPr lang="en-US" sz="4000" b="1">
                <a:ea typeface="+mj-lt"/>
                <a:cs typeface="+mj-lt"/>
              </a:rPr>
              <a:t>Fastest and Slowest Connections in the Cohort</a:t>
            </a:r>
            <a:endParaRPr lang="en-US" sz="4000"/>
          </a:p>
        </p:txBody>
      </p:sp>
      <p:pic>
        <p:nvPicPr>
          <p:cNvPr id="12" name="Picture 11" descr="A cartoon of a rabbit chasing a turtle&#10;&#10;Description automatically generated">
            <a:extLst>
              <a:ext uri="{FF2B5EF4-FFF2-40B4-BE49-F238E27FC236}">
                <a16:creationId xmlns:a16="http://schemas.microsoft.com/office/drawing/2014/main" id="{62180DD0-A4B4-0DBE-97B8-4490139100FA}"/>
              </a:ext>
            </a:extLst>
          </p:cNvPr>
          <p:cNvPicPr>
            <a:picLocks noChangeAspect="1"/>
          </p:cNvPicPr>
          <p:nvPr/>
        </p:nvPicPr>
        <p:blipFill>
          <a:blip r:embed="rId2"/>
          <a:stretch>
            <a:fillRect/>
          </a:stretch>
        </p:blipFill>
        <p:spPr>
          <a:xfrm>
            <a:off x="0" y="3095368"/>
            <a:ext cx="6732608" cy="3503060"/>
          </a:xfrm>
          <a:prstGeom prst="rect">
            <a:avLst/>
          </a:prstGeom>
        </p:spPr>
      </p:pic>
      <p:sp>
        <p:nvSpPr>
          <p:cNvPr id="3" name="Content Placeholder 2">
            <a:extLst>
              <a:ext uri="{FF2B5EF4-FFF2-40B4-BE49-F238E27FC236}">
                <a16:creationId xmlns:a16="http://schemas.microsoft.com/office/drawing/2014/main" id="{961B1DA5-6A99-CB4D-E865-6C367C21CE7B}"/>
              </a:ext>
            </a:extLst>
          </p:cNvPr>
          <p:cNvSpPr>
            <a:spLocks noGrp="1"/>
          </p:cNvSpPr>
          <p:nvPr>
            <p:ph sz="half" idx="1"/>
          </p:nvPr>
        </p:nvSpPr>
        <p:spPr>
          <a:xfrm>
            <a:off x="838200" y="1098659"/>
            <a:ext cx="5181600" cy="2827338"/>
          </a:xfrm>
        </p:spPr>
        <p:txBody>
          <a:bodyPr vert="horz" lIns="91440" tIns="45720" rIns="91440" bIns="45720" rtlCol="0" anchor="t">
            <a:normAutofit/>
          </a:bodyPr>
          <a:lstStyle/>
          <a:p>
            <a:pPr marL="0" indent="0">
              <a:buNone/>
            </a:pPr>
            <a:r>
              <a:rPr lang="en-US" b="1">
                <a:ea typeface="+mn-lt"/>
                <a:cs typeface="+mn-lt"/>
              </a:rPr>
              <a:t>Fastest Connection </a:t>
            </a:r>
            <a:br>
              <a:rPr lang="en-US" b="1">
                <a:ea typeface="+mn-lt"/>
                <a:cs typeface="+mn-lt"/>
              </a:rPr>
            </a:br>
            <a:r>
              <a:rPr lang="en-US" sz="2000" b="1">
                <a:ea typeface="+mn-lt"/>
                <a:cs typeface="+mn-lt"/>
              </a:rPr>
              <a:t>Vodafone, Full </a:t>
            </a:r>
            <a:r>
              <a:rPr lang="en-US" sz="2000" b="1" err="1">
                <a:ea typeface="+mn-lt"/>
                <a:cs typeface="+mn-lt"/>
              </a:rPr>
              <a:t>Fibre</a:t>
            </a:r>
            <a:r>
              <a:rPr lang="en-US" sz="2000" b="1">
                <a:ea typeface="+mn-lt"/>
                <a:cs typeface="+mn-lt"/>
              </a:rPr>
              <a:t> 900 (</a:t>
            </a:r>
            <a:r>
              <a:rPr lang="en-US" sz="2000" b="1" err="1">
                <a:ea typeface="+mn-lt"/>
                <a:cs typeface="+mn-lt"/>
              </a:rPr>
              <a:t>CityFibre</a:t>
            </a:r>
            <a:r>
              <a:rPr lang="en-US" sz="2000" b="1">
                <a:ea typeface="+mn-lt"/>
                <a:cs typeface="+mn-lt"/>
              </a:rPr>
              <a:t>)</a:t>
            </a:r>
            <a:endParaRPr lang="en-US"/>
          </a:p>
          <a:p>
            <a:pPr marL="0" indent="0">
              <a:buNone/>
            </a:pPr>
            <a:endParaRPr lang="en-US" sz="2000" b="1">
              <a:ea typeface="+mn-lt"/>
              <a:cs typeface="+mn-lt"/>
            </a:endParaRPr>
          </a:p>
          <a:p>
            <a:pPr marL="0" indent="0">
              <a:buNone/>
            </a:pPr>
            <a:endParaRPr lang="en-US" sz="2000" b="1">
              <a:ea typeface="+mn-lt"/>
              <a:cs typeface="+mn-lt"/>
            </a:endParaRPr>
          </a:p>
          <a:p>
            <a:pPr marL="0" indent="0" algn="r">
              <a:buNone/>
            </a:pPr>
            <a:r>
              <a:rPr lang="en-US" sz="2000">
                <a:solidFill>
                  <a:schemeClr val="accent6"/>
                </a:solidFill>
                <a:ea typeface="+mn-lt"/>
                <a:cs typeface="+mn-lt"/>
              </a:rPr>
              <a:t>Download: </a:t>
            </a:r>
            <a:r>
              <a:rPr lang="en-US" sz="2000" b="1">
                <a:solidFill>
                  <a:schemeClr val="accent6"/>
                </a:solidFill>
                <a:ea typeface="+mn-lt"/>
                <a:cs typeface="+mn-lt"/>
              </a:rPr>
              <a:t>375.67 Mbps</a:t>
            </a:r>
            <a:endParaRPr lang="en-US" sz="2000" b="1">
              <a:solidFill>
                <a:schemeClr val="accent6"/>
              </a:solidFill>
            </a:endParaRPr>
          </a:p>
          <a:p>
            <a:pPr marL="0" indent="0" algn="r">
              <a:buNone/>
            </a:pPr>
            <a:r>
              <a:rPr lang="en-US" sz="2000">
                <a:solidFill>
                  <a:schemeClr val="accent6"/>
                </a:solidFill>
                <a:ea typeface="+mn-lt"/>
                <a:cs typeface="+mn-lt"/>
              </a:rPr>
              <a:t>Upload: </a:t>
            </a:r>
            <a:r>
              <a:rPr lang="en-US" sz="2000" b="1">
                <a:solidFill>
                  <a:schemeClr val="accent6"/>
                </a:solidFill>
                <a:ea typeface="+mn-lt"/>
                <a:cs typeface="+mn-lt"/>
              </a:rPr>
              <a:t>167.36 Mbps</a:t>
            </a:r>
            <a:endParaRPr lang="en-US" sz="2000" b="1">
              <a:solidFill>
                <a:schemeClr val="accent6"/>
              </a:solidFill>
            </a:endParaRPr>
          </a:p>
          <a:p>
            <a:endParaRPr lang="en-US">
              <a:solidFill>
                <a:schemeClr val="accent6"/>
              </a:solidFill>
            </a:endParaRPr>
          </a:p>
        </p:txBody>
      </p:sp>
      <p:sp>
        <p:nvSpPr>
          <p:cNvPr id="4" name="Content Placeholder 3">
            <a:extLst>
              <a:ext uri="{FF2B5EF4-FFF2-40B4-BE49-F238E27FC236}">
                <a16:creationId xmlns:a16="http://schemas.microsoft.com/office/drawing/2014/main" id="{FCB4C902-F53B-B28B-7A98-B6CF56F6029A}"/>
              </a:ext>
            </a:extLst>
          </p:cNvPr>
          <p:cNvSpPr>
            <a:spLocks noGrp="1"/>
          </p:cNvSpPr>
          <p:nvPr>
            <p:ph sz="half" idx="2"/>
          </p:nvPr>
        </p:nvSpPr>
        <p:spPr>
          <a:xfrm>
            <a:off x="6172200" y="1098659"/>
            <a:ext cx="5181600" cy="2827339"/>
          </a:xfrm>
        </p:spPr>
        <p:txBody>
          <a:bodyPr vert="horz" lIns="91440" tIns="45720" rIns="91440" bIns="45720" rtlCol="0" anchor="t">
            <a:normAutofit/>
          </a:bodyPr>
          <a:lstStyle/>
          <a:p>
            <a:pPr marL="0" indent="0">
              <a:buNone/>
            </a:pPr>
            <a:r>
              <a:rPr lang="en-US" b="1"/>
              <a:t>Slowest Connection </a:t>
            </a:r>
            <a:br>
              <a:rPr lang="en-US" b="1"/>
            </a:br>
            <a:r>
              <a:rPr lang="en-US" sz="2000" b="1"/>
              <a:t>Virgin Media</a:t>
            </a:r>
            <a:endParaRPr lang="en-US" sz="2000"/>
          </a:p>
          <a:p>
            <a:pPr marL="0" indent="0">
              <a:buNone/>
            </a:pPr>
            <a:endParaRPr lang="en-US" sz="2000" b="1"/>
          </a:p>
          <a:p>
            <a:pPr marL="0" indent="0">
              <a:buNone/>
            </a:pPr>
            <a:endParaRPr lang="en-US" sz="2000" b="1"/>
          </a:p>
          <a:p>
            <a:pPr marL="0" indent="0" algn="r">
              <a:buNone/>
            </a:pPr>
            <a:r>
              <a:rPr lang="en-US" sz="2000">
                <a:solidFill>
                  <a:srgbClr val="FF0000"/>
                </a:solidFill>
              </a:rPr>
              <a:t>Download: </a:t>
            </a:r>
            <a:r>
              <a:rPr lang="en-US" sz="2000" b="1">
                <a:solidFill>
                  <a:srgbClr val="FF0000"/>
                </a:solidFill>
              </a:rPr>
              <a:t>37.62 Mbps</a:t>
            </a:r>
          </a:p>
          <a:p>
            <a:pPr marL="0" indent="0" algn="r">
              <a:buNone/>
            </a:pPr>
            <a:r>
              <a:rPr lang="en-US" sz="2000">
                <a:solidFill>
                  <a:srgbClr val="FF0000"/>
                </a:solidFill>
              </a:rPr>
              <a:t>Upload: </a:t>
            </a:r>
            <a:r>
              <a:rPr lang="en-US" sz="2000" b="1">
                <a:solidFill>
                  <a:srgbClr val="FF0000"/>
                </a:solidFill>
              </a:rPr>
              <a:t>25.19 Mbps</a:t>
            </a:r>
          </a:p>
        </p:txBody>
      </p:sp>
      <p:sp>
        <p:nvSpPr>
          <p:cNvPr id="11" name="TextBox 10">
            <a:extLst>
              <a:ext uri="{FF2B5EF4-FFF2-40B4-BE49-F238E27FC236}">
                <a16:creationId xmlns:a16="http://schemas.microsoft.com/office/drawing/2014/main" id="{04A5ACAA-BB9B-4EA1-5793-18AD2FD70432}"/>
              </a:ext>
            </a:extLst>
          </p:cNvPr>
          <p:cNvSpPr txBox="1"/>
          <p:nvPr/>
        </p:nvSpPr>
        <p:spPr>
          <a:xfrm>
            <a:off x="6663160" y="4020274"/>
            <a:ext cx="5183529"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Our analysis reveals a broad spectrum of internet speeds within our cohort, from blazing-fast connections to those taking a more relaxed pace. And while some might be zooming ahead, I’ll be content, championing the 'slow and steady' approach—after all, every race needs a tortoise!</a:t>
            </a:r>
          </a:p>
        </p:txBody>
      </p:sp>
    </p:spTree>
    <p:extLst>
      <p:ext uri="{BB962C8B-B14F-4D97-AF65-F5344CB8AC3E}">
        <p14:creationId xmlns:p14="http://schemas.microsoft.com/office/powerpoint/2010/main" val="3414098802"/>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45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1" accel="100000" fill="hold">
                                          <p:stCondLst>
                                            <p:cond delay="499"/>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37" presetClass="entr" presetSubtype="0" fill="hold" grpId="0" nodeType="afterEffect">
                                  <p:stCondLst>
                                    <p:cond delay="0"/>
                                  </p:stCondLst>
                                  <p:childTnLst>
                                    <p:set>
                                      <p:cBhvr>
                                        <p:cTn id="13" dur="1" fill="hold">
                                          <p:stCondLst>
                                            <p:cond delay="0"/>
                                          </p:stCondLst>
                                        </p:cTn>
                                        <p:tgtEl>
                                          <p:spTgt spid="3">
                                            <p:txEl>
                                              <p:pRg st="3" end="3"/>
                                            </p:txEl>
                                          </p:spTgt>
                                        </p:tgtEl>
                                        <p:attrNameLst>
                                          <p:attrName>style.visibility</p:attrName>
                                        </p:attrNameLst>
                                      </p:cBhvr>
                                      <p:to>
                                        <p:strVal val="visible"/>
                                      </p:to>
                                    </p:set>
                                    <p:animEffect transition="in" filter="fade">
                                      <p:cBhvr>
                                        <p:cTn id="14" dur="500"/>
                                        <p:tgtEl>
                                          <p:spTgt spid="3">
                                            <p:txEl>
                                              <p:pRg st="3" end="3"/>
                                            </p:txEl>
                                          </p:spTgt>
                                        </p:tgtEl>
                                      </p:cBhvr>
                                    </p:animEffect>
                                    <p:anim calcmode="lin" valueType="num">
                                      <p:cBhvr>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16" dur="450" decel="100000" fill="hold"/>
                                        <p:tgtEl>
                                          <p:spTgt spid="3">
                                            <p:txEl>
                                              <p:pRg st="3" end="3"/>
                                            </p:txEl>
                                          </p:spTgt>
                                        </p:tgtEl>
                                        <p:attrNameLst>
                                          <p:attrName>ppt_y</p:attrName>
                                        </p:attrNameLst>
                                      </p:cBhvr>
                                      <p:tavLst>
                                        <p:tav tm="0">
                                          <p:val>
                                            <p:strVal val="#ppt_y+1"/>
                                          </p:val>
                                        </p:tav>
                                        <p:tav tm="100000">
                                          <p:val>
                                            <p:strVal val="#ppt_y-.03"/>
                                          </p:val>
                                        </p:tav>
                                      </p:tavLst>
                                    </p:anim>
                                    <p:anim calcmode="lin" valueType="num">
                                      <p:cBhvr>
                                        <p:cTn id="17" dur="1" accel="100000" fill="hold">
                                          <p:stCondLst>
                                            <p:cond delay="499"/>
                                          </p:stCondLst>
                                        </p:cTn>
                                        <p:tgtEl>
                                          <p:spTgt spid="3">
                                            <p:txEl>
                                              <p:pRg st="3" end="3"/>
                                            </p:txEl>
                                          </p:spTgt>
                                        </p:tgtEl>
                                        <p:attrNameLst>
                                          <p:attrName>ppt_y</p:attrName>
                                        </p:attrNameLst>
                                      </p:cBhvr>
                                      <p:tavLst>
                                        <p:tav tm="0">
                                          <p:val>
                                            <p:strVal val="#ppt_y-.03"/>
                                          </p:val>
                                        </p:tav>
                                        <p:tav tm="100000">
                                          <p:val>
                                            <p:strVal val="#ppt_y"/>
                                          </p:val>
                                        </p:tav>
                                      </p:tavLst>
                                    </p:anim>
                                  </p:childTnLst>
                                </p:cTn>
                              </p:par>
                            </p:childTnLst>
                          </p:cTn>
                        </p:par>
                        <p:par>
                          <p:cTn id="18" fill="hold">
                            <p:stCondLst>
                              <p:cond delay="1000"/>
                            </p:stCondLst>
                            <p:childTnLst>
                              <p:par>
                                <p:cTn id="19" presetID="37" presetClass="entr" presetSubtype="0" fill="hold" grpId="0" nodeType="after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anim calcmode="lin" valueType="num">
                                      <p:cBhvr>
                                        <p:cTn id="22"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450" decel="100000" fill="hold"/>
                                        <p:tgtEl>
                                          <p:spTgt spid="3">
                                            <p:txEl>
                                              <p:pRg st="4" end="4"/>
                                            </p:txEl>
                                          </p:spTgt>
                                        </p:tgtEl>
                                        <p:attrNameLst>
                                          <p:attrName>ppt_y</p:attrName>
                                        </p:attrNameLst>
                                      </p:cBhvr>
                                      <p:tavLst>
                                        <p:tav tm="0">
                                          <p:val>
                                            <p:strVal val="#ppt_y+1"/>
                                          </p:val>
                                        </p:tav>
                                        <p:tav tm="100000">
                                          <p:val>
                                            <p:strVal val="#ppt_y-.03"/>
                                          </p:val>
                                        </p:tav>
                                      </p:tavLst>
                                    </p:anim>
                                    <p:anim calcmode="lin" valueType="num">
                                      <p:cBhvr>
                                        <p:cTn id="24" dur="1" accel="100000" fill="hold">
                                          <p:stCondLst>
                                            <p:cond delay="499"/>
                                          </p:stCondLst>
                                        </p:cTn>
                                        <p:tgtEl>
                                          <p:spTgt spid="3">
                                            <p:txEl>
                                              <p:pRg st="4" end="4"/>
                                            </p:txEl>
                                          </p:spTgt>
                                        </p:tgtEl>
                                        <p:attrNameLst>
                                          <p:attrName>ppt_y</p:attrName>
                                        </p:attrNameLst>
                                      </p:cBhvr>
                                      <p:tavLst>
                                        <p:tav tm="0">
                                          <p:val>
                                            <p:strVal val="#ppt_y-.03"/>
                                          </p:val>
                                        </p:tav>
                                        <p:tav tm="100000">
                                          <p:val>
                                            <p:strVal val="#ppt_y"/>
                                          </p:val>
                                        </p:tav>
                                      </p:tavLst>
                                    </p:anim>
                                  </p:childTnLst>
                                </p:cTn>
                              </p:par>
                            </p:childTnLst>
                          </p:cTn>
                        </p:par>
                        <p:par>
                          <p:cTn id="25" fill="hold">
                            <p:stCondLst>
                              <p:cond delay="1500"/>
                            </p:stCondLst>
                            <p:childTnLst>
                              <p:par>
                                <p:cTn id="26" presetID="37" presetClass="entr" presetSubtype="0" fill="hold" grpId="0" nodeType="after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animEffect transition="in" filter="fade">
                                      <p:cBhvr>
                                        <p:cTn id="28" dur="5500"/>
                                        <p:tgtEl>
                                          <p:spTgt spid="4">
                                            <p:txEl>
                                              <p:pRg st="0" end="0"/>
                                            </p:txEl>
                                          </p:spTgt>
                                        </p:tgtEl>
                                      </p:cBhvr>
                                    </p:animEffect>
                                    <p:anim calcmode="lin" valueType="num">
                                      <p:cBhvr>
                                        <p:cTn id="29" dur="55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30" dur="4950" decel="100000" fill="hold"/>
                                        <p:tgtEl>
                                          <p:spTgt spid="4">
                                            <p:txEl>
                                              <p:pRg st="0" end="0"/>
                                            </p:txEl>
                                          </p:spTgt>
                                        </p:tgtEl>
                                        <p:attrNameLst>
                                          <p:attrName>ppt_y</p:attrName>
                                        </p:attrNameLst>
                                      </p:cBhvr>
                                      <p:tavLst>
                                        <p:tav tm="0">
                                          <p:val>
                                            <p:strVal val="#ppt_y+1"/>
                                          </p:val>
                                        </p:tav>
                                        <p:tav tm="100000">
                                          <p:val>
                                            <p:strVal val="#ppt_y-.03"/>
                                          </p:val>
                                        </p:tav>
                                      </p:tavLst>
                                    </p:anim>
                                    <p:anim calcmode="lin" valueType="num">
                                      <p:cBhvr>
                                        <p:cTn id="31" dur="550" accel="100000" fill="hold">
                                          <p:stCondLst>
                                            <p:cond delay="4950"/>
                                          </p:stCondLst>
                                        </p:cTn>
                                        <p:tgtEl>
                                          <p:spTgt spid="4">
                                            <p:txEl>
                                              <p:pRg st="0" end="0"/>
                                            </p:txEl>
                                          </p:spTgt>
                                        </p:tgtEl>
                                        <p:attrNameLst>
                                          <p:attrName>ppt_y</p:attrName>
                                        </p:attrNameLst>
                                      </p:cBhvr>
                                      <p:tavLst>
                                        <p:tav tm="0">
                                          <p:val>
                                            <p:strVal val="#ppt_y-.03"/>
                                          </p:val>
                                        </p:tav>
                                        <p:tav tm="100000">
                                          <p:val>
                                            <p:strVal val="#ppt_y"/>
                                          </p:val>
                                        </p:tav>
                                      </p:tavLst>
                                    </p:anim>
                                  </p:childTnLst>
                                </p:cTn>
                              </p:par>
                            </p:childTnLst>
                          </p:cTn>
                        </p:par>
                        <p:par>
                          <p:cTn id="32" fill="hold">
                            <p:stCondLst>
                              <p:cond delay="7000"/>
                            </p:stCondLst>
                            <p:childTnLst>
                              <p:par>
                                <p:cTn id="33" presetID="37" presetClass="entr" presetSubtype="0" fill="hold" grpId="0" nodeType="afterEffect">
                                  <p:stCondLst>
                                    <p:cond delay="0"/>
                                  </p:stCondLst>
                                  <p:childTnLst>
                                    <p:set>
                                      <p:cBhvr>
                                        <p:cTn id="34" dur="1" fill="hold">
                                          <p:stCondLst>
                                            <p:cond delay="0"/>
                                          </p:stCondLst>
                                        </p:cTn>
                                        <p:tgtEl>
                                          <p:spTgt spid="4">
                                            <p:txEl>
                                              <p:pRg st="3" end="3"/>
                                            </p:txEl>
                                          </p:spTgt>
                                        </p:tgtEl>
                                        <p:attrNameLst>
                                          <p:attrName>style.visibility</p:attrName>
                                        </p:attrNameLst>
                                      </p:cBhvr>
                                      <p:to>
                                        <p:strVal val="visible"/>
                                      </p:to>
                                    </p:set>
                                    <p:animEffect transition="in" filter="fade">
                                      <p:cBhvr>
                                        <p:cTn id="35" dur="5500"/>
                                        <p:tgtEl>
                                          <p:spTgt spid="4">
                                            <p:txEl>
                                              <p:pRg st="3" end="3"/>
                                            </p:txEl>
                                          </p:spTgt>
                                        </p:tgtEl>
                                      </p:cBhvr>
                                    </p:animEffect>
                                    <p:anim calcmode="lin" valueType="num">
                                      <p:cBhvr>
                                        <p:cTn id="36" dur="55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7" dur="4950" decel="100000" fill="hold"/>
                                        <p:tgtEl>
                                          <p:spTgt spid="4">
                                            <p:txEl>
                                              <p:pRg st="3" end="3"/>
                                            </p:txEl>
                                          </p:spTgt>
                                        </p:tgtEl>
                                        <p:attrNameLst>
                                          <p:attrName>ppt_y</p:attrName>
                                        </p:attrNameLst>
                                      </p:cBhvr>
                                      <p:tavLst>
                                        <p:tav tm="0">
                                          <p:val>
                                            <p:strVal val="#ppt_y+1"/>
                                          </p:val>
                                        </p:tav>
                                        <p:tav tm="100000">
                                          <p:val>
                                            <p:strVal val="#ppt_y-.03"/>
                                          </p:val>
                                        </p:tav>
                                      </p:tavLst>
                                    </p:anim>
                                    <p:anim calcmode="lin" valueType="num">
                                      <p:cBhvr>
                                        <p:cTn id="38" dur="550" accel="100000" fill="hold">
                                          <p:stCondLst>
                                            <p:cond delay="4950"/>
                                          </p:stCondLst>
                                        </p:cTn>
                                        <p:tgtEl>
                                          <p:spTgt spid="4">
                                            <p:txEl>
                                              <p:pRg st="3" end="3"/>
                                            </p:txEl>
                                          </p:spTgt>
                                        </p:tgtEl>
                                        <p:attrNameLst>
                                          <p:attrName>ppt_y</p:attrName>
                                        </p:attrNameLst>
                                      </p:cBhvr>
                                      <p:tavLst>
                                        <p:tav tm="0">
                                          <p:val>
                                            <p:strVal val="#ppt_y-.03"/>
                                          </p:val>
                                        </p:tav>
                                        <p:tav tm="100000">
                                          <p:val>
                                            <p:strVal val="#ppt_y"/>
                                          </p:val>
                                        </p:tav>
                                      </p:tavLst>
                                    </p:anim>
                                  </p:childTnLst>
                                </p:cTn>
                              </p:par>
                            </p:childTnLst>
                          </p:cTn>
                        </p:par>
                        <p:par>
                          <p:cTn id="39" fill="hold">
                            <p:stCondLst>
                              <p:cond delay="12500"/>
                            </p:stCondLst>
                            <p:childTnLst>
                              <p:par>
                                <p:cTn id="40" presetID="37" presetClass="entr" presetSubtype="0" fill="hold" grpId="0" nodeType="afterEffect">
                                  <p:stCondLst>
                                    <p:cond delay="0"/>
                                  </p:stCondLst>
                                  <p:childTnLst>
                                    <p:set>
                                      <p:cBhvr>
                                        <p:cTn id="41" dur="1" fill="hold">
                                          <p:stCondLst>
                                            <p:cond delay="0"/>
                                          </p:stCondLst>
                                        </p:cTn>
                                        <p:tgtEl>
                                          <p:spTgt spid="4">
                                            <p:txEl>
                                              <p:pRg st="4" end="4"/>
                                            </p:txEl>
                                          </p:spTgt>
                                        </p:tgtEl>
                                        <p:attrNameLst>
                                          <p:attrName>style.visibility</p:attrName>
                                        </p:attrNameLst>
                                      </p:cBhvr>
                                      <p:to>
                                        <p:strVal val="visible"/>
                                      </p:to>
                                    </p:set>
                                    <p:animEffect transition="in" filter="fade">
                                      <p:cBhvr>
                                        <p:cTn id="42" dur="5500"/>
                                        <p:tgtEl>
                                          <p:spTgt spid="4">
                                            <p:txEl>
                                              <p:pRg st="4" end="4"/>
                                            </p:txEl>
                                          </p:spTgt>
                                        </p:tgtEl>
                                      </p:cBhvr>
                                    </p:animEffect>
                                    <p:anim calcmode="lin" valueType="num">
                                      <p:cBhvr>
                                        <p:cTn id="43" dur="55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44" dur="4950" decel="100000" fill="hold"/>
                                        <p:tgtEl>
                                          <p:spTgt spid="4">
                                            <p:txEl>
                                              <p:pRg st="4" end="4"/>
                                            </p:txEl>
                                          </p:spTgt>
                                        </p:tgtEl>
                                        <p:attrNameLst>
                                          <p:attrName>ppt_y</p:attrName>
                                        </p:attrNameLst>
                                      </p:cBhvr>
                                      <p:tavLst>
                                        <p:tav tm="0">
                                          <p:val>
                                            <p:strVal val="#ppt_y+1"/>
                                          </p:val>
                                        </p:tav>
                                        <p:tav tm="100000">
                                          <p:val>
                                            <p:strVal val="#ppt_y-.03"/>
                                          </p:val>
                                        </p:tav>
                                      </p:tavLst>
                                    </p:anim>
                                    <p:anim calcmode="lin" valueType="num">
                                      <p:cBhvr>
                                        <p:cTn id="45" dur="550" accel="100000" fill="hold">
                                          <p:stCondLst>
                                            <p:cond delay="4950"/>
                                          </p:stCondLst>
                                        </p:cTn>
                                        <p:tgtEl>
                                          <p:spTgt spid="4">
                                            <p:txEl>
                                              <p:pRg st="4" end="4"/>
                                            </p:txEl>
                                          </p:spTgt>
                                        </p:tgtEl>
                                        <p:attrNameLst>
                                          <p:attrName>ppt_y</p:attrName>
                                        </p:attrNameLst>
                                      </p:cBhvr>
                                      <p:tavLst>
                                        <p:tav tm="0">
                                          <p:val>
                                            <p:strVal val="#ppt_y-.03"/>
                                          </p:val>
                                        </p:tav>
                                        <p:tav tm="100000">
                                          <p:val>
                                            <p:strVal val="#ppt_y"/>
                                          </p:val>
                                        </p:tav>
                                      </p:tavLst>
                                    </p:anim>
                                  </p:childTnLst>
                                </p:cTn>
                              </p:par>
                            </p:childTnLst>
                          </p:cTn>
                        </p:par>
                        <p:par>
                          <p:cTn id="46" fill="hold">
                            <p:stCondLst>
                              <p:cond delay="18000"/>
                            </p:stCondLst>
                            <p:childTnLst>
                              <p:par>
                                <p:cTn id="47" presetID="10" presetClass="entr" presetSubtype="0" fill="hold" nodeType="after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3000"/>
                                        <p:tgtEl>
                                          <p:spTgt spid="12"/>
                                        </p:tgtEl>
                                      </p:cBhvr>
                                    </p:animEffect>
                                  </p:childTnLst>
                                </p:cTn>
                              </p:par>
                            </p:childTnLst>
                          </p:cTn>
                        </p:par>
                        <p:par>
                          <p:cTn id="50" fill="hold">
                            <p:stCondLst>
                              <p:cond delay="21000"/>
                            </p:stCondLst>
                            <p:childTnLst>
                              <p:par>
                                <p:cTn id="51" presetID="14" presetClass="entr" presetSubtype="10" fill="hold" grpId="0" nodeType="after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randombar(horizontal)">
                                      <p:cBhvr>
                                        <p:cTn id="5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823AB-7592-BFF1-EECE-152A44A0FFFA}"/>
              </a:ext>
            </a:extLst>
          </p:cNvPr>
          <p:cNvSpPr>
            <a:spLocks noGrp="1"/>
          </p:cNvSpPr>
          <p:nvPr>
            <p:ph type="title"/>
          </p:nvPr>
        </p:nvSpPr>
        <p:spPr>
          <a:xfrm>
            <a:off x="838200" y="27530"/>
            <a:ext cx="10515600" cy="1325563"/>
          </a:xfrm>
        </p:spPr>
        <p:txBody>
          <a:bodyPr/>
          <a:lstStyle/>
          <a:p>
            <a:pPr algn="ctr">
              <a:lnSpc>
                <a:spcPct val="100000"/>
              </a:lnSpc>
            </a:pPr>
            <a:r>
              <a:rPr lang="en-US" b="1">
                <a:ea typeface="+mj-lt"/>
                <a:cs typeface="+mj-lt"/>
              </a:rPr>
              <a:t>UK Broadband Speed Statistics (2024)</a:t>
            </a:r>
            <a:endParaRPr lang="en-US"/>
          </a:p>
        </p:txBody>
      </p:sp>
      <p:sp>
        <p:nvSpPr>
          <p:cNvPr id="3" name="Content Placeholder 2">
            <a:extLst>
              <a:ext uri="{FF2B5EF4-FFF2-40B4-BE49-F238E27FC236}">
                <a16:creationId xmlns:a16="http://schemas.microsoft.com/office/drawing/2014/main" id="{23EDAECE-7843-D755-1183-F92454074CE3}"/>
              </a:ext>
            </a:extLst>
          </p:cNvPr>
          <p:cNvSpPr>
            <a:spLocks noGrp="1"/>
          </p:cNvSpPr>
          <p:nvPr>
            <p:ph sz="half" idx="1"/>
          </p:nvPr>
        </p:nvSpPr>
        <p:spPr>
          <a:xfrm>
            <a:off x="838200" y="1053980"/>
            <a:ext cx="10515600" cy="5807818"/>
          </a:xfrm>
        </p:spPr>
        <p:txBody>
          <a:bodyPr vert="horz" lIns="91440" tIns="45720" rIns="91440" bIns="45720" rtlCol="0" anchor="t">
            <a:normAutofit fontScale="92500" lnSpcReduction="20000"/>
          </a:bodyPr>
          <a:lstStyle/>
          <a:p>
            <a:pPr marL="0" indent="0">
              <a:buNone/>
            </a:pPr>
            <a:r>
              <a:rPr lang="en-US" sz="1900" dirty="0">
                <a:ea typeface="+mn-lt"/>
                <a:cs typeface="+mn-lt"/>
              </a:rPr>
              <a:t>Looking at the bigger picture, here's how the UK's broadband landscape shapes up in 2024:</a:t>
            </a:r>
            <a:endParaRPr lang="en-US" dirty="0"/>
          </a:p>
          <a:p>
            <a:pPr marL="0" indent="0">
              <a:buNone/>
            </a:pPr>
            <a:endParaRPr lang="en-US" sz="1900" dirty="0">
              <a:solidFill>
                <a:srgbClr val="000000"/>
              </a:solidFill>
              <a:ea typeface="+mn-lt"/>
              <a:cs typeface="+mn-lt"/>
            </a:endParaRPr>
          </a:p>
          <a:p>
            <a:pPr marL="457200" lvl="1" indent="0">
              <a:buNone/>
            </a:pPr>
            <a:r>
              <a:rPr lang="en-US" sz="1900" b="1" dirty="0">
                <a:ea typeface="+mn-lt"/>
                <a:cs typeface="+mn-lt"/>
              </a:rPr>
              <a:t>National Context:</a:t>
            </a:r>
            <a:endParaRPr lang="en-US" dirty="0"/>
          </a:p>
          <a:p>
            <a:pPr lvl="2"/>
            <a:r>
              <a:rPr lang="en-US" sz="1900" b="1" dirty="0">
                <a:ea typeface="+mn-lt"/>
                <a:cs typeface="+mn-lt"/>
              </a:rPr>
              <a:t>Median Average Internet Speed:</a:t>
            </a:r>
            <a:r>
              <a:rPr lang="en-US" sz="1900" dirty="0">
                <a:ea typeface="+mn-lt"/>
                <a:cs typeface="+mn-lt"/>
              </a:rPr>
              <a:t> 73.21 Mbps (a solid 12% increase since 2022).</a:t>
            </a:r>
            <a:endParaRPr lang="en-US" dirty="0"/>
          </a:p>
          <a:p>
            <a:pPr lvl="2"/>
            <a:r>
              <a:rPr lang="en-US" sz="1900" b="1" dirty="0">
                <a:ea typeface="+mn-lt"/>
                <a:cs typeface="+mn-lt"/>
              </a:rPr>
              <a:t>Average Upload Speed:</a:t>
            </a:r>
            <a:r>
              <a:rPr lang="en-US" sz="1900" dirty="0">
                <a:ea typeface="+mn-lt"/>
                <a:cs typeface="+mn-lt"/>
              </a:rPr>
              <a:t> 18.4 Mbps (up by 18% between 2022 and 2023).</a:t>
            </a:r>
            <a:endParaRPr lang="en-US" dirty="0"/>
          </a:p>
          <a:p>
            <a:pPr lvl="2"/>
            <a:r>
              <a:rPr lang="en-US" sz="1900" b="1" dirty="0">
                <a:ea typeface="+mn-lt"/>
                <a:cs typeface="+mn-lt"/>
              </a:rPr>
              <a:t>Coverage:</a:t>
            </a:r>
            <a:r>
              <a:rPr lang="en-US" sz="1900" dirty="0">
                <a:ea typeface="+mn-lt"/>
                <a:cs typeface="+mn-lt"/>
              </a:rPr>
              <a:t> 99.7% of UK homes now have access to 'decent' internet speeds of 10 Mbps or more, ensuring nearly universal connectivity.</a:t>
            </a:r>
            <a:endParaRPr lang="en-US" dirty="0"/>
          </a:p>
          <a:p>
            <a:pPr marL="914400" lvl="2" indent="0">
              <a:buNone/>
            </a:pPr>
            <a:endParaRPr lang="en-US" sz="1900" dirty="0">
              <a:ea typeface="+mn-lt"/>
              <a:cs typeface="+mn-lt"/>
            </a:endParaRPr>
          </a:p>
          <a:p>
            <a:pPr marL="457200" lvl="1" indent="0">
              <a:buNone/>
            </a:pPr>
            <a:r>
              <a:rPr lang="en-US" sz="1900" b="1" dirty="0">
                <a:ea typeface="+mn-lt"/>
                <a:cs typeface="+mn-lt"/>
              </a:rPr>
              <a:t>Regional Highlights:</a:t>
            </a:r>
            <a:endParaRPr lang="en-US" dirty="0"/>
          </a:p>
          <a:p>
            <a:pPr lvl="2"/>
            <a:r>
              <a:rPr lang="en-US" sz="1900" b="1" dirty="0">
                <a:ea typeface="+mn-lt"/>
                <a:cs typeface="+mn-lt"/>
              </a:rPr>
              <a:t>Top Performer:</a:t>
            </a:r>
            <a:r>
              <a:rPr lang="en-US" sz="1900" dirty="0">
                <a:ea typeface="+mn-lt"/>
                <a:cs typeface="+mn-lt"/>
              </a:rPr>
              <a:t> Southampton leads the way with the fastest average download speeds at 166.68 Mbps, showcasing the best of what UK broadband has to offer.</a:t>
            </a:r>
            <a:endParaRPr lang="en-US" dirty="0"/>
          </a:p>
          <a:p>
            <a:pPr lvl="2"/>
            <a:r>
              <a:rPr lang="en-US" sz="1900" b="1" dirty="0">
                <a:ea typeface="+mn-lt"/>
                <a:cs typeface="+mn-lt"/>
              </a:rPr>
              <a:t>Superfast Dominance:</a:t>
            </a:r>
            <a:r>
              <a:rPr lang="en-US" sz="1900" dirty="0">
                <a:ea typeface="+mn-lt"/>
                <a:cs typeface="+mn-lt"/>
              </a:rPr>
              <a:t> With 93% of broadband lines now classified as 'superfast' (offering speeds of 30 Mbps or higher), the market is clearly moving towards faster and more reliable connections.</a:t>
            </a:r>
            <a:endParaRPr lang="en-US" dirty="0"/>
          </a:p>
          <a:p>
            <a:pPr marL="914400" lvl="2" indent="0">
              <a:buNone/>
            </a:pPr>
            <a:endParaRPr lang="en-US" sz="1900" dirty="0">
              <a:ea typeface="+mn-lt"/>
              <a:cs typeface="+mn-lt"/>
            </a:endParaRPr>
          </a:p>
          <a:p>
            <a:pPr marL="457200" lvl="1" indent="0">
              <a:buNone/>
            </a:pPr>
            <a:r>
              <a:rPr lang="en-US" sz="1900" b="1" dirty="0">
                <a:ea typeface="+mn-lt"/>
                <a:cs typeface="+mn-lt"/>
              </a:rPr>
              <a:t>Global Perspective:</a:t>
            </a:r>
            <a:endParaRPr lang="en-US" dirty="0"/>
          </a:p>
          <a:p>
            <a:pPr lvl="2"/>
            <a:r>
              <a:rPr lang="en-US" sz="1900" dirty="0">
                <a:ea typeface="+mn-lt"/>
                <a:cs typeface="+mn-lt"/>
              </a:rPr>
              <a:t>Despite these improvements, the UK ranks 51st globally for fixed broadband speed and 49th for mobile speed. This suggests there's still room for growth as we strive to catch up with global leaders like Singapore, where the average broadband speed is a staggering 284.13 Mbps.</a:t>
            </a:r>
            <a:endParaRPr lang="en-US" dirty="0">
              <a:ea typeface="+mn-lt"/>
              <a:cs typeface="+mn-lt"/>
            </a:endParaRPr>
          </a:p>
          <a:p>
            <a:pPr marL="0" indent="0" algn="ctr">
              <a:buNone/>
            </a:pPr>
            <a:r>
              <a:rPr lang="en-US" sz="1700" i="1" dirty="0">
                <a:ea typeface="+mn-lt"/>
                <a:cs typeface="+mn-lt"/>
              </a:rPr>
              <a:t>The data paints a picture of a rapidly evolving digital landscape, but also highlights the importance of continued investment in infrastructure to keep pace with global standards.</a:t>
            </a:r>
            <a:endParaRPr lang="en-US" sz="1700" i="1" dirty="0"/>
          </a:p>
          <a:p>
            <a:endParaRPr lang="en-US" sz="1900" dirty="0"/>
          </a:p>
        </p:txBody>
      </p:sp>
    </p:spTree>
    <p:extLst>
      <p:ext uri="{BB962C8B-B14F-4D97-AF65-F5344CB8AC3E}">
        <p14:creationId xmlns:p14="http://schemas.microsoft.com/office/powerpoint/2010/main" val="2387816510"/>
      </p:ext>
    </p:extLst>
  </p:cSld>
  <p:clrMapOvr>
    <a:masterClrMapping/>
  </p:clrMapOvr>
  <mc:AlternateContent xmlns:mc="http://schemas.openxmlformats.org/markup-compatibility/2006" xmlns:p14="http://schemas.microsoft.com/office/powerpoint/2010/main">
    <mc:Choice Requires="p14">
      <p:transition spd="slow" p14:dur="225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1000"/>
                                        <p:tgtEl>
                                          <p:spTgt spid="3">
                                            <p:txEl>
                                              <p:pRg st="0" end="0"/>
                                            </p:txEl>
                                          </p:spTgt>
                                        </p:tgtEl>
                                      </p:cBhvr>
                                    </p:animEffect>
                                  </p:childTnLst>
                                </p:cTn>
                              </p:par>
                            </p:childTnLst>
                          </p:cTn>
                        </p:par>
                        <p:par>
                          <p:cTn id="8" fill="hold">
                            <p:stCondLst>
                              <p:cond delay="1000"/>
                            </p:stCondLst>
                            <p:childTnLst>
                              <p:par>
                                <p:cTn id="9" presetID="16" presetClass="entr" presetSubtype="21" fill="hold" grpId="0" nodeType="after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animEffect transition="in" filter="barn(inVertical)">
                                      <p:cBhvr>
                                        <p:cTn id="11" dur="1000"/>
                                        <p:tgtEl>
                                          <p:spTgt spid="3">
                                            <p:txEl>
                                              <p:pRg st="2" end="2"/>
                                            </p:txEl>
                                          </p:spTgt>
                                        </p:tgtEl>
                                      </p:cBhvr>
                                    </p:animEffect>
                                  </p:childTnLst>
                                </p:cTn>
                              </p:par>
                            </p:childTnLst>
                          </p:cTn>
                        </p:par>
                        <p:par>
                          <p:cTn id="12" fill="hold">
                            <p:stCondLst>
                              <p:cond delay="2000"/>
                            </p:stCondLst>
                            <p:childTnLst>
                              <p:par>
                                <p:cTn id="13" presetID="16" presetClass="entr" presetSubtype="21" fill="hold" grpId="0" nodeType="after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barn(inVertical)">
                                      <p:cBhvr>
                                        <p:cTn id="15" dur="1000"/>
                                        <p:tgtEl>
                                          <p:spTgt spid="3">
                                            <p:txEl>
                                              <p:pRg st="3" end="3"/>
                                            </p:txEl>
                                          </p:spTgt>
                                        </p:tgtEl>
                                      </p:cBhvr>
                                    </p:animEffect>
                                  </p:childTnLst>
                                </p:cTn>
                              </p:par>
                            </p:childTnLst>
                          </p:cTn>
                        </p:par>
                        <p:par>
                          <p:cTn id="16" fill="hold">
                            <p:stCondLst>
                              <p:cond delay="3000"/>
                            </p:stCondLst>
                            <p:childTnLst>
                              <p:par>
                                <p:cTn id="17" presetID="16" presetClass="entr" presetSubtype="21" fill="hold" grpId="0" nodeType="after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arn(inVertical)">
                                      <p:cBhvr>
                                        <p:cTn id="19" dur="1000"/>
                                        <p:tgtEl>
                                          <p:spTgt spid="3">
                                            <p:txEl>
                                              <p:pRg st="4" end="4"/>
                                            </p:txEl>
                                          </p:spTgt>
                                        </p:tgtEl>
                                      </p:cBhvr>
                                    </p:animEffect>
                                  </p:childTnLst>
                                </p:cTn>
                              </p:par>
                            </p:childTnLst>
                          </p:cTn>
                        </p:par>
                        <p:par>
                          <p:cTn id="20" fill="hold">
                            <p:stCondLst>
                              <p:cond delay="4000"/>
                            </p:stCondLst>
                            <p:childTnLst>
                              <p:par>
                                <p:cTn id="21" presetID="16" presetClass="entr" presetSubtype="21" fill="hold" grpId="0" nodeType="after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barn(inVertical)">
                                      <p:cBhvr>
                                        <p:cTn id="23" dur="1000"/>
                                        <p:tgtEl>
                                          <p:spTgt spid="3">
                                            <p:txEl>
                                              <p:pRg st="5" end="5"/>
                                            </p:txEl>
                                          </p:spTgt>
                                        </p:tgtEl>
                                      </p:cBhvr>
                                    </p:animEffect>
                                  </p:childTnLst>
                                </p:cTn>
                              </p:par>
                            </p:childTnLst>
                          </p:cTn>
                        </p:par>
                        <p:par>
                          <p:cTn id="24" fill="hold">
                            <p:stCondLst>
                              <p:cond delay="5000"/>
                            </p:stCondLst>
                            <p:childTnLst>
                              <p:par>
                                <p:cTn id="25" presetID="16" presetClass="entr" presetSubtype="21" fill="hold" grpId="0" nodeType="after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barn(inVertical)">
                                      <p:cBhvr>
                                        <p:cTn id="27" dur="1000"/>
                                        <p:tgtEl>
                                          <p:spTgt spid="3">
                                            <p:txEl>
                                              <p:pRg st="7" end="7"/>
                                            </p:txEl>
                                          </p:spTgt>
                                        </p:tgtEl>
                                      </p:cBhvr>
                                    </p:animEffect>
                                  </p:childTnLst>
                                </p:cTn>
                              </p:par>
                            </p:childTnLst>
                          </p:cTn>
                        </p:par>
                        <p:par>
                          <p:cTn id="28" fill="hold">
                            <p:stCondLst>
                              <p:cond delay="6000"/>
                            </p:stCondLst>
                            <p:childTnLst>
                              <p:par>
                                <p:cTn id="29" presetID="16" presetClass="entr" presetSubtype="21" fill="hold" grpId="0" nodeType="after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barn(inVertical)">
                                      <p:cBhvr>
                                        <p:cTn id="31" dur="1000"/>
                                        <p:tgtEl>
                                          <p:spTgt spid="3">
                                            <p:txEl>
                                              <p:pRg st="8" end="8"/>
                                            </p:txEl>
                                          </p:spTgt>
                                        </p:tgtEl>
                                      </p:cBhvr>
                                    </p:animEffect>
                                  </p:childTnLst>
                                </p:cTn>
                              </p:par>
                            </p:childTnLst>
                          </p:cTn>
                        </p:par>
                        <p:par>
                          <p:cTn id="32" fill="hold">
                            <p:stCondLst>
                              <p:cond delay="7000"/>
                            </p:stCondLst>
                            <p:childTnLst>
                              <p:par>
                                <p:cTn id="33" presetID="16" presetClass="entr" presetSubtype="21" fill="hold" grpId="0" nodeType="after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animEffect transition="in" filter="barn(inVertical)">
                                      <p:cBhvr>
                                        <p:cTn id="35" dur="1000"/>
                                        <p:tgtEl>
                                          <p:spTgt spid="3">
                                            <p:txEl>
                                              <p:pRg st="9" end="9"/>
                                            </p:txEl>
                                          </p:spTgt>
                                        </p:tgtEl>
                                      </p:cBhvr>
                                    </p:animEffect>
                                  </p:childTnLst>
                                </p:cTn>
                              </p:par>
                            </p:childTnLst>
                          </p:cTn>
                        </p:par>
                        <p:par>
                          <p:cTn id="36" fill="hold">
                            <p:stCondLst>
                              <p:cond delay="8000"/>
                            </p:stCondLst>
                            <p:childTnLst>
                              <p:par>
                                <p:cTn id="37" presetID="16" presetClass="entr" presetSubtype="21" fill="hold" grpId="0" nodeType="after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barn(inVertical)">
                                      <p:cBhvr>
                                        <p:cTn id="39" dur="1000"/>
                                        <p:tgtEl>
                                          <p:spTgt spid="3">
                                            <p:txEl>
                                              <p:pRg st="11" end="11"/>
                                            </p:txEl>
                                          </p:spTgt>
                                        </p:tgtEl>
                                      </p:cBhvr>
                                    </p:animEffect>
                                  </p:childTnLst>
                                </p:cTn>
                              </p:par>
                            </p:childTnLst>
                          </p:cTn>
                        </p:par>
                        <p:par>
                          <p:cTn id="40" fill="hold">
                            <p:stCondLst>
                              <p:cond delay="9000"/>
                            </p:stCondLst>
                            <p:childTnLst>
                              <p:par>
                                <p:cTn id="41" presetID="16" presetClass="entr" presetSubtype="21" fill="hold" grpId="0" nodeType="after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barn(inVertical)">
                                      <p:cBhvr>
                                        <p:cTn id="43" dur="1000"/>
                                        <p:tgtEl>
                                          <p:spTgt spid="3">
                                            <p:txEl>
                                              <p:pRg st="12" end="12"/>
                                            </p:txEl>
                                          </p:spTgt>
                                        </p:tgtEl>
                                      </p:cBhvr>
                                    </p:animEffect>
                                  </p:childTnLst>
                                </p:cTn>
                              </p:par>
                            </p:childTnLst>
                          </p:cTn>
                        </p:par>
                        <p:par>
                          <p:cTn id="44" fill="hold">
                            <p:stCondLst>
                              <p:cond delay="10000"/>
                            </p:stCondLst>
                            <p:childTnLst>
                              <p:par>
                                <p:cTn id="45" presetID="2" presetClass="entr" presetSubtype="4" fill="hold" grpId="0" nodeType="afterEffect">
                                  <p:stCondLst>
                                    <p:cond delay="0"/>
                                  </p:stCondLst>
                                  <p:childTnLst>
                                    <p:set>
                                      <p:cBhvr>
                                        <p:cTn id="46" dur="1" fill="hold">
                                          <p:stCondLst>
                                            <p:cond delay="0"/>
                                          </p:stCondLst>
                                        </p:cTn>
                                        <p:tgtEl>
                                          <p:spTgt spid="3">
                                            <p:txEl>
                                              <p:pRg st="13" end="13"/>
                                            </p:txEl>
                                          </p:spTgt>
                                        </p:tgtEl>
                                        <p:attrNameLst>
                                          <p:attrName>style.visibility</p:attrName>
                                        </p:attrNameLst>
                                      </p:cBhvr>
                                      <p:to>
                                        <p:strVal val="visible"/>
                                      </p:to>
                                    </p:set>
                                    <p:anim calcmode="lin" valueType="num">
                                      <p:cBhvr additive="base">
                                        <p:cTn id="47"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48" dur="10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8F79D0507B990458DFDAA6B20B5DBDF" ma:contentTypeVersion="12" ma:contentTypeDescription="Create a new document." ma:contentTypeScope="" ma:versionID="b6846bd641b46d88a3ff1010494d9c84">
  <xsd:schema xmlns:xsd="http://www.w3.org/2001/XMLSchema" xmlns:xs="http://www.w3.org/2001/XMLSchema" xmlns:p="http://schemas.microsoft.com/office/2006/metadata/properties" xmlns:ns2="50afdabc-f6fc-4d56-95fd-683b66b29e27" xmlns:ns3="af544524-07fb-4fda-86cb-b5b3fe8505be" targetNamespace="http://schemas.microsoft.com/office/2006/metadata/properties" ma:root="true" ma:fieldsID="721542ce5862c130e2af92d3210fdbf3" ns2:_="" ns3:_="">
    <xsd:import namespace="50afdabc-f6fc-4d56-95fd-683b66b29e27"/>
    <xsd:import namespace="af544524-07fb-4fda-86cb-b5b3fe8505be"/>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GenerationTime" minOccurs="0"/>
                <xsd:element ref="ns2:MediaServiceEventHashCode"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0afdabc-f6fc-4d56-95fd-683b66b29e27"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9f491e78-420f-4edb-9831-7a9dfb4c094c"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f544524-07fb-4fda-86cb-b5b3fe8505be"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740139a5-fc28-4555-b2e4-40fed3854a50}" ma:internalName="TaxCatchAll" ma:showField="CatchAllData" ma:web="af544524-07fb-4fda-86cb-b5b3fe8505b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74D6E92-70EB-48E7-993C-321D3ACE71B8}">
  <ds:schemaRefs>
    <ds:schemaRef ds:uri="http://schemas.microsoft.com/sharepoint/v3/contenttype/forms"/>
  </ds:schemaRefs>
</ds:datastoreItem>
</file>

<file path=customXml/itemProps2.xml><?xml version="1.0" encoding="utf-8"?>
<ds:datastoreItem xmlns:ds="http://schemas.openxmlformats.org/officeDocument/2006/customXml" ds:itemID="{9BF1183C-6CB0-4384-A3C7-7D03BF4FFD92}">
  <ds:schemaRefs>
    <ds:schemaRef ds:uri="50afdabc-f6fc-4d56-95fd-683b66b29e27"/>
    <ds:schemaRef ds:uri="af544524-07fb-4fda-86cb-b5b3fe8505b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Internet Speed Test </vt:lpstr>
      <vt:lpstr>PowerPoint Presentation</vt:lpstr>
      <vt:lpstr>Overview of Cohort Internet Speeds</vt:lpstr>
      <vt:lpstr>This suggests that our group might be enjoying better-than-average broadband services, giving us an edge when it comes to streaming, downloading, and analyzing data.</vt:lpstr>
      <vt:lpstr>Detailed Speed Metrics of the Cohort</vt:lpstr>
      <vt:lpstr>Fastest and Slowest Connections in the Cohort</vt:lpstr>
      <vt:lpstr>UK Broadband Speed Statistics (2024)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103</cp:revision>
  <dcterms:created xsi:type="dcterms:W3CDTF">2024-09-03T16:33:13Z</dcterms:created>
  <dcterms:modified xsi:type="dcterms:W3CDTF">2024-09-04T12:25:39Z</dcterms:modified>
</cp:coreProperties>
</file>

<file path=docProps/thumbnail.jpeg>
</file>